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2" r:id="rId3"/>
    <p:sldId id="264" r:id="rId4"/>
    <p:sldId id="263" r:id="rId5"/>
    <p:sldId id="257" r:id="rId6"/>
    <p:sldId id="258" r:id="rId7"/>
    <p:sldId id="259" r:id="rId8"/>
    <p:sldId id="260" r:id="rId9"/>
    <p:sldId id="261" r:id="rId10"/>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ighley Shaw" initials="KS" lastIdx="1" clrIdx="0">
    <p:extLst>
      <p:ext uri="{19B8F6BF-5375-455C-9EA6-DF929625EA0E}">
        <p15:presenceInfo xmlns:p15="http://schemas.microsoft.com/office/powerpoint/2012/main" userId="S::K.Shaw@marlborough.herts.sch.uk::75ed0c4c-c44d-493f-8c73-41b46f3d29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p:cViewPr varScale="1">
        <p:scale>
          <a:sx n="86" d="100"/>
          <a:sy n="86" d="100"/>
        </p:scale>
        <p:origin x="1382"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4283" cy="49657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8646" y="0"/>
            <a:ext cx="2944283" cy="496570"/>
          </a:xfrm>
          <a:prstGeom prst="rect">
            <a:avLst/>
          </a:prstGeom>
        </p:spPr>
        <p:txBody>
          <a:bodyPr vert="horz" lIns="91440" tIns="45720" rIns="91440" bIns="45720" rtlCol="0"/>
          <a:lstStyle>
            <a:lvl1pPr algn="r">
              <a:defRPr sz="1200"/>
            </a:lvl1pPr>
          </a:lstStyle>
          <a:p>
            <a:fld id="{21D2BB8A-CDB5-4489-B9EA-DB478F76EB5E}" type="datetimeFigureOut">
              <a:rPr lang="en-GB" smtClean="0"/>
              <a:t>09/10/2023</a:t>
            </a:fld>
            <a:endParaRPr lang="en-GB" dirty="0"/>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17417"/>
            <a:ext cx="5435600" cy="446913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33108"/>
            <a:ext cx="2944283" cy="49657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8646" y="9433108"/>
            <a:ext cx="2944283" cy="496570"/>
          </a:xfrm>
          <a:prstGeom prst="rect">
            <a:avLst/>
          </a:prstGeom>
        </p:spPr>
        <p:txBody>
          <a:bodyPr vert="horz" lIns="91440" tIns="45720" rIns="91440" bIns="45720" rtlCol="0" anchor="b"/>
          <a:lstStyle>
            <a:lvl1pPr algn="r">
              <a:defRPr sz="1200"/>
            </a:lvl1pPr>
          </a:lstStyle>
          <a:p>
            <a:fld id="{0877566A-38F3-470A-88A4-2292D0AAC110}" type="slidenum">
              <a:rPr lang="en-GB" smtClean="0"/>
              <a:t>‹#›</a:t>
            </a:fld>
            <a:endParaRPr lang="en-GB" dirty="0"/>
          </a:p>
        </p:txBody>
      </p:sp>
    </p:spTree>
    <p:extLst>
      <p:ext uri="{BB962C8B-B14F-4D97-AF65-F5344CB8AC3E}">
        <p14:creationId xmlns:p14="http://schemas.microsoft.com/office/powerpoint/2010/main" val="2516323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77566A-38F3-470A-88A4-2292D0AAC110}" type="slidenum">
              <a:rPr lang="en-GB" smtClean="0"/>
              <a:t>5</a:t>
            </a:fld>
            <a:endParaRPr lang="en-GB" dirty="0"/>
          </a:p>
        </p:txBody>
      </p:sp>
    </p:spTree>
    <p:extLst>
      <p:ext uri="{BB962C8B-B14F-4D97-AF65-F5344CB8AC3E}">
        <p14:creationId xmlns:p14="http://schemas.microsoft.com/office/powerpoint/2010/main" val="3322736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0877566A-38F3-470A-88A4-2292D0AAC110}" type="slidenum">
              <a:rPr lang="en-GB" smtClean="0"/>
              <a:t>9</a:t>
            </a:fld>
            <a:endParaRPr lang="en-GB" dirty="0"/>
          </a:p>
        </p:txBody>
      </p:sp>
    </p:spTree>
    <p:extLst>
      <p:ext uri="{BB962C8B-B14F-4D97-AF65-F5344CB8AC3E}">
        <p14:creationId xmlns:p14="http://schemas.microsoft.com/office/powerpoint/2010/main" val="3537423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B20A29A-110D-4F2A-91D4-B0CB490BF512}" type="datetimeFigureOut">
              <a:rPr lang="en-GB" smtClean="0"/>
              <a:t>09/10/2023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180A9D1-D6E3-4A7B-84AB-AEB8430651B6}" type="slidenum">
              <a:rPr lang="en-GB" smtClean="0"/>
              <a:t>‹#›</a:t>
            </a:fld>
            <a:endParaRPr lang="en-GB" dirty="0"/>
          </a:p>
        </p:txBody>
      </p:sp>
    </p:spTree>
    <p:extLst>
      <p:ext uri="{BB962C8B-B14F-4D97-AF65-F5344CB8AC3E}">
        <p14:creationId xmlns:p14="http://schemas.microsoft.com/office/powerpoint/2010/main" val="1648225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20A29A-110D-4F2A-91D4-B0CB490BF512}" type="datetimeFigureOut">
              <a:rPr lang="en-GB" smtClean="0"/>
              <a:t>09/10/2023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180A9D1-D6E3-4A7B-84AB-AEB8430651B6}" type="slidenum">
              <a:rPr lang="en-GB" smtClean="0"/>
              <a:t>‹#›</a:t>
            </a:fld>
            <a:endParaRPr lang="en-GB" dirty="0"/>
          </a:p>
        </p:txBody>
      </p:sp>
    </p:spTree>
    <p:extLst>
      <p:ext uri="{BB962C8B-B14F-4D97-AF65-F5344CB8AC3E}">
        <p14:creationId xmlns:p14="http://schemas.microsoft.com/office/powerpoint/2010/main" val="3480760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20A29A-110D-4F2A-91D4-B0CB490BF512}" type="datetimeFigureOut">
              <a:rPr lang="en-GB" smtClean="0"/>
              <a:t>09/10/2023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180A9D1-D6E3-4A7B-84AB-AEB8430651B6}" type="slidenum">
              <a:rPr lang="en-GB" smtClean="0"/>
              <a:t>‹#›</a:t>
            </a:fld>
            <a:endParaRPr lang="en-GB" dirty="0"/>
          </a:p>
        </p:txBody>
      </p:sp>
    </p:spTree>
    <p:extLst>
      <p:ext uri="{BB962C8B-B14F-4D97-AF65-F5344CB8AC3E}">
        <p14:creationId xmlns:p14="http://schemas.microsoft.com/office/powerpoint/2010/main" val="1622044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20A29A-110D-4F2A-91D4-B0CB490BF512}" type="datetimeFigureOut">
              <a:rPr lang="en-GB" smtClean="0"/>
              <a:t>09/10/2023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180A9D1-D6E3-4A7B-84AB-AEB8430651B6}" type="slidenum">
              <a:rPr lang="en-GB" smtClean="0"/>
              <a:t>‹#›</a:t>
            </a:fld>
            <a:endParaRPr lang="en-GB" dirty="0"/>
          </a:p>
        </p:txBody>
      </p:sp>
    </p:spTree>
    <p:extLst>
      <p:ext uri="{BB962C8B-B14F-4D97-AF65-F5344CB8AC3E}">
        <p14:creationId xmlns:p14="http://schemas.microsoft.com/office/powerpoint/2010/main" val="491882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20A29A-110D-4F2A-91D4-B0CB490BF512}" type="datetimeFigureOut">
              <a:rPr lang="en-GB" smtClean="0"/>
              <a:t>09/10/2023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180A9D1-D6E3-4A7B-84AB-AEB8430651B6}" type="slidenum">
              <a:rPr lang="en-GB" smtClean="0"/>
              <a:t>‹#›</a:t>
            </a:fld>
            <a:endParaRPr lang="en-GB" dirty="0"/>
          </a:p>
        </p:txBody>
      </p:sp>
    </p:spTree>
    <p:extLst>
      <p:ext uri="{BB962C8B-B14F-4D97-AF65-F5344CB8AC3E}">
        <p14:creationId xmlns:p14="http://schemas.microsoft.com/office/powerpoint/2010/main" val="1235282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B20A29A-110D-4F2A-91D4-B0CB490BF512}" type="datetimeFigureOut">
              <a:rPr lang="en-GB" smtClean="0"/>
              <a:t>09/10/2023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180A9D1-D6E3-4A7B-84AB-AEB8430651B6}" type="slidenum">
              <a:rPr lang="en-GB" smtClean="0"/>
              <a:t>‹#›</a:t>
            </a:fld>
            <a:endParaRPr lang="en-GB" dirty="0"/>
          </a:p>
        </p:txBody>
      </p:sp>
    </p:spTree>
    <p:extLst>
      <p:ext uri="{BB962C8B-B14F-4D97-AF65-F5344CB8AC3E}">
        <p14:creationId xmlns:p14="http://schemas.microsoft.com/office/powerpoint/2010/main" val="1982725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B20A29A-110D-4F2A-91D4-B0CB490BF512}" type="datetimeFigureOut">
              <a:rPr lang="en-GB" smtClean="0"/>
              <a:t>09/10/2023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180A9D1-D6E3-4A7B-84AB-AEB8430651B6}" type="slidenum">
              <a:rPr lang="en-GB" smtClean="0"/>
              <a:t>‹#›</a:t>
            </a:fld>
            <a:endParaRPr lang="en-GB" dirty="0"/>
          </a:p>
        </p:txBody>
      </p:sp>
    </p:spTree>
    <p:extLst>
      <p:ext uri="{BB962C8B-B14F-4D97-AF65-F5344CB8AC3E}">
        <p14:creationId xmlns:p14="http://schemas.microsoft.com/office/powerpoint/2010/main" val="1435959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B20A29A-110D-4F2A-91D4-B0CB490BF512}" type="datetimeFigureOut">
              <a:rPr lang="en-GB" smtClean="0"/>
              <a:t>09/10/2023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180A9D1-D6E3-4A7B-84AB-AEB8430651B6}" type="slidenum">
              <a:rPr lang="en-GB" smtClean="0"/>
              <a:t>‹#›</a:t>
            </a:fld>
            <a:endParaRPr lang="en-GB" dirty="0"/>
          </a:p>
        </p:txBody>
      </p:sp>
    </p:spTree>
    <p:extLst>
      <p:ext uri="{BB962C8B-B14F-4D97-AF65-F5344CB8AC3E}">
        <p14:creationId xmlns:p14="http://schemas.microsoft.com/office/powerpoint/2010/main" val="176424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0A29A-110D-4F2A-91D4-B0CB490BF512}" type="datetimeFigureOut">
              <a:rPr lang="en-GB" smtClean="0"/>
              <a:t>09/10/2023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180A9D1-D6E3-4A7B-84AB-AEB8430651B6}" type="slidenum">
              <a:rPr lang="en-GB" smtClean="0"/>
              <a:t>‹#›</a:t>
            </a:fld>
            <a:endParaRPr lang="en-GB" dirty="0"/>
          </a:p>
        </p:txBody>
      </p:sp>
    </p:spTree>
    <p:extLst>
      <p:ext uri="{BB962C8B-B14F-4D97-AF65-F5344CB8AC3E}">
        <p14:creationId xmlns:p14="http://schemas.microsoft.com/office/powerpoint/2010/main" val="2882371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20A29A-110D-4F2A-91D4-B0CB490BF512}" type="datetimeFigureOut">
              <a:rPr lang="en-GB" smtClean="0"/>
              <a:t>09/10/2023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180A9D1-D6E3-4A7B-84AB-AEB8430651B6}" type="slidenum">
              <a:rPr lang="en-GB" smtClean="0"/>
              <a:t>‹#›</a:t>
            </a:fld>
            <a:endParaRPr lang="en-GB" dirty="0"/>
          </a:p>
        </p:txBody>
      </p:sp>
    </p:spTree>
    <p:extLst>
      <p:ext uri="{BB962C8B-B14F-4D97-AF65-F5344CB8AC3E}">
        <p14:creationId xmlns:p14="http://schemas.microsoft.com/office/powerpoint/2010/main" val="3652257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20A29A-110D-4F2A-91D4-B0CB490BF512}" type="datetimeFigureOut">
              <a:rPr lang="en-GB" smtClean="0"/>
              <a:t>09/10/2023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180A9D1-D6E3-4A7B-84AB-AEB8430651B6}" type="slidenum">
              <a:rPr lang="en-GB" smtClean="0"/>
              <a:t>‹#›</a:t>
            </a:fld>
            <a:endParaRPr lang="en-GB" dirty="0"/>
          </a:p>
        </p:txBody>
      </p:sp>
    </p:spTree>
    <p:extLst>
      <p:ext uri="{BB962C8B-B14F-4D97-AF65-F5344CB8AC3E}">
        <p14:creationId xmlns:p14="http://schemas.microsoft.com/office/powerpoint/2010/main" val="2840593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0A29A-110D-4F2A-91D4-B0CB490BF512}" type="datetimeFigureOut">
              <a:rPr lang="en-GB" smtClean="0"/>
              <a:t>09/10/2023</a:t>
            </a:fld>
            <a:endParaRPr lang="en-GB"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0A9D1-D6E3-4A7B-84AB-AEB8430651B6}" type="slidenum">
              <a:rPr lang="en-GB" smtClean="0"/>
              <a:t>‹#›</a:t>
            </a:fld>
            <a:endParaRPr lang="en-GB" dirty="0"/>
          </a:p>
        </p:txBody>
      </p:sp>
    </p:spTree>
    <p:extLst>
      <p:ext uri="{BB962C8B-B14F-4D97-AF65-F5344CB8AC3E}">
        <p14:creationId xmlns:p14="http://schemas.microsoft.com/office/powerpoint/2010/main" val="4128986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0.jp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237640" y="239351"/>
            <a:ext cx="1652518" cy="18508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11560" y="1700808"/>
            <a:ext cx="7772400" cy="2016224"/>
          </a:xfrm>
        </p:spPr>
        <p:txBody>
          <a:bodyPr>
            <a:noAutofit/>
          </a:bodyPr>
          <a:lstStyle/>
          <a:p>
            <a:r>
              <a:rPr lang="en-GB" sz="6600" dirty="0">
                <a:latin typeface="Gabriola" panose="04040605051002020D02" pitchFamily="82" charset="0"/>
                <a:ea typeface="Adobe Ming Std L" pitchFamily="18" charset="-128"/>
              </a:rPr>
              <a:t>Enrichment Programmes </a:t>
            </a:r>
            <a:br>
              <a:rPr lang="en-GB" sz="6600" dirty="0">
                <a:latin typeface="Gabriola" panose="04040605051002020D02" pitchFamily="82" charset="0"/>
                <a:ea typeface="Adobe Ming Std L" pitchFamily="18" charset="-128"/>
              </a:rPr>
            </a:br>
            <a:r>
              <a:rPr lang="en-GB" sz="6600" dirty="0">
                <a:latin typeface="Gabriola" panose="04040605051002020D02" pitchFamily="82" charset="0"/>
                <a:ea typeface="Adobe Ming Std L" pitchFamily="18" charset="-128"/>
              </a:rPr>
              <a:t>&amp; Extra Curricular Activities </a:t>
            </a:r>
            <a:br>
              <a:rPr lang="en-GB" sz="4800" b="1" dirty="0">
                <a:latin typeface="Adobe Ming Std L" pitchFamily="18" charset="-128"/>
                <a:ea typeface="Adobe Ming Std L" pitchFamily="18" charset="-128"/>
              </a:rPr>
            </a:br>
            <a:r>
              <a:rPr lang="en-GB" sz="4800" b="1" dirty="0">
                <a:solidFill>
                  <a:srgbClr val="C00000"/>
                </a:solidFill>
                <a:effectLst>
                  <a:outerShdw blurRad="38100" dist="38100" dir="2700000" algn="tl">
                    <a:srgbClr val="000000">
                      <a:alpha val="43137"/>
                    </a:srgbClr>
                  </a:outerShdw>
                </a:effectLst>
                <a:latin typeface="Courier New" pitchFamily="49" charset="0"/>
                <a:ea typeface="Adobe Ming Std L" pitchFamily="18" charset="-128"/>
                <a:cs typeface="Courier New" pitchFamily="49" charset="0"/>
              </a:rPr>
              <a:t>2023 - 2024</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23528" y="188640"/>
            <a:ext cx="3549994" cy="12241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3528" y="5373217"/>
            <a:ext cx="8352928" cy="369332"/>
          </a:xfrm>
          <a:prstGeom prst="rect">
            <a:avLst/>
          </a:prstGeom>
        </p:spPr>
        <p:txBody>
          <a:bodyPr wrap="square">
            <a:spAutoFit/>
          </a:bodyPr>
          <a:lstStyle/>
          <a:p>
            <a:r>
              <a:rPr lang="en-GB" i="1" dirty="0"/>
              <a:t> </a:t>
            </a:r>
          </a:p>
        </p:txBody>
      </p:sp>
      <p:sp>
        <p:nvSpPr>
          <p:cNvPr id="5" name="Rectangle 4"/>
          <p:cNvSpPr/>
          <p:nvPr/>
        </p:nvSpPr>
        <p:spPr>
          <a:xfrm>
            <a:off x="107504" y="116633"/>
            <a:ext cx="8928992" cy="6624736"/>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t>
            </a:r>
          </a:p>
        </p:txBody>
      </p:sp>
      <p:sp>
        <p:nvSpPr>
          <p:cNvPr id="3" name="Rectangle 2"/>
          <p:cNvSpPr/>
          <p:nvPr/>
        </p:nvSpPr>
        <p:spPr>
          <a:xfrm>
            <a:off x="216677" y="5624080"/>
            <a:ext cx="8710646" cy="1477328"/>
          </a:xfrm>
          <a:prstGeom prst="rect">
            <a:avLst/>
          </a:prstGeom>
        </p:spPr>
        <p:txBody>
          <a:bodyPr wrap="square">
            <a:spAutoFit/>
          </a:bodyPr>
          <a:lstStyle/>
          <a:p>
            <a:endParaRPr lang="en-GB" sz="1500" i="1" dirty="0"/>
          </a:p>
          <a:p>
            <a:r>
              <a:rPr lang="en-GB" sz="1500" dirty="0">
                <a:solidFill>
                  <a:srgbClr val="C00000"/>
                </a:solidFill>
              </a:rPr>
              <a:t>“A very high proportion of pupils involve themselves in one or more of the many sporting, musical and cultural opportunities offered by the school. As a result, these pupils participate fully in the life of the school.”</a:t>
            </a:r>
          </a:p>
          <a:p>
            <a:r>
              <a:rPr lang="en-GB" sz="1500" i="1" dirty="0"/>
              <a:t>Ofsted 2018</a:t>
            </a:r>
          </a:p>
          <a:p>
            <a:r>
              <a:rPr lang="en-GB" sz="1500" dirty="0">
                <a:solidFill>
                  <a:srgbClr val="C00000"/>
                </a:solidFill>
              </a:rPr>
              <a:t> </a:t>
            </a:r>
            <a:endParaRPr lang="en-GB" sz="1500" dirty="0"/>
          </a:p>
          <a:p>
            <a:endParaRPr lang="en-GB" sz="1500" i="1" dirty="0"/>
          </a:p>
        </p:txBody>
      </p:sp>
      <p:pic>
        <p:nvPicPr>
          <p:cNvPr id="10" name="Google Shape;100;p1">
            <a:extLst>
              <a:ext uri="{FF2B5EF4-FFF2-40B4-BE49-F238E27FC236}">
                <a16:creationId xmlns:a16="http://schemas.microsoft.com/office/drawing/2014/main" id="{30C7D390-4B94-49F4-9555-03DE2AF71515}"/>
              </a:ext>
            </a:extLst>
          </p:cNvPr>
          <p:cNvPicPr preferRelativeResize="0"/>
          <p:nvPr/>
        </p:nvPicPr>
        <p:blipFill rotWithShape="1">
          <a:blip r:embed="rId4">
            <a:alphaModFix/>
          </a:blip>
          <a:srcRect/>
          <a:stretch/>
        </p:blipFill>
        <p:spPr>
          <a:xfrm>
            <a:off x="507125" y="4260163"/>
            <a:ext cx="1245000" cy="1196676"/>
          </a:xfrm>
          <a:prstGeom prst="rect">
            <a:avLst/>
          </a:prstGeom>
          <a:noFill/>
          <a:ln>
            <a:noFill/>
          </a:ln>
        </p:spPr>
      </p:pic>
      <p:pic>
        <p:nvPicPr>
          <p:cNvPr id="11" name="Google Shape;101;p1">
            <a:extLst>
              <a:ext uri="{FF2B5EF4-FFF2-40B4-BE49-F238E27FC236}">
                <a16:creationId xmlns:a16="http://schemas.microsoft.com/office/drawing/2014/main" id="{BB085967-5290-479E-9F68-2D50905AB700}"/>
              </a:ext>
            </a:extLst>
          </p:cNvPr>
          <p:cNvPicPr preferRelativeResize="0"/>
          <p:nvPr/>
        </p:nvPicPr>
        <p:blipFill rotWithShape="1">
          <a:blip r:embed="rId5">
            <a:alphaModFix/>
          </a:blip>
          <a:srcRect/>
          <a:stretch/>
        </p:blipFill>
        <p:spPr>
          <a:xfrm>
            <a:off x="2246575" y="4276730"/>
            <a:ext cx="1245000" cy="1163546"/>
          </a:xfrm>
          <a:prstGeom prst="rect">
            <a:avLst/>
          </a:prstGeom>
          <a:noFill/>
          <a:ln>
            <a:noFill/>
          </a:ln>
        </p:spPr>
      </p:pic>
      <p:pic>
        <p:nvPicPr>
          <p:cNvPr id="12" name="Google Shape;102;p1">
            <a:extLst>
              <a:ext uri="{FF2B5EF4-FFF2-40B4-BE49-F238E27FC236}">
                <a16:creationId xmlns:a16="http://schemas.microsoft.com/office/drawing/2014/main" id="{05BEDCEF-8FC7-4780-8BFA-673D8AC7ED96}"/>
              </a:ext>
            </a:extLst>
          </p:cNvPr>
          <p:cNvPicPr preferRelativeResize="0"/>
          <p:nvPr/>
        </p:nvPicPr>
        <p:blipFill rotWithShape="1">
          <a:blip r:embed="rId6">
            <a:alphaModFix/>
          </a:blip>
          <a:srcRect/>
          <a:stretch/>
        </p:blipFill>
        <p:spPr>
          <a:xfrm>
            <a:off x="3889300" y="4221088"/>
            <a:ext cx="1245000" cy="1274835"/>
          </a:xfrm>
          <a:prstGeom prst="rect">
            <a:avLst/>
          </a:prstGeom>
          <a:noFill/>
          <a:ln>
            <a:noFill/>
          </a:ln>
        </p:spPr>
      </p:pic>
      <p:pic>
        <p:nvPicPr>
          <p:cNvPr id="13" name="Google Shape;103;p1">
            <a:extLst>
              <a:ext uri="{FF2B5EF4-FFF2-40B4-BE49-F238E27FC236}">
                <a16:creationId xmlns:a16="http://schemas.microsoft.com/office/drawing/2014/main" id="{90EF2DC0-145E-4BED-9404-02FDE02C9CAC}"/>
              </a:ext>
            </a:extLst>
          </p:cNvPr>
          <p:cNvPicPr preferRelativeResize="0"/>
          <p:nvPr/>
        </p:nvPicPr>
        <p:blipFill rotWithShape="1">
          <a:blip r:embed="rId7">
            <a:alphaModFix/>
          </a:blip>
          <a:srcRect/>
          <a:stretch/>
        </p:blipFill>
        <p:spPr>
          <a:xfrm>
            <a:off x="5597976" y="4234050"/>
            <a:ext cx="1245000" cy="1248891"/>
          </a:xfrm>
          <a:prstGeom prst="rect">
            <a:avLst/>
          </a:prstGeom>
          <a:noFill/>
          <a:ln>
            <a:noFill/>
          </a:ln>
        </p:spPr>
      </p:pic>
      <p:pic>
        <p:nvPicPr>
          <p:cNvPr id="14" name="Google Shape;104;p1">
            <a:extLst>
              <a:ext uri="{FF2B5EF4-FFF2-40B4-BE49-F238E27FC236}">
                <a16:creationId xmlns:a16="http://schemas.microsoft.com/office/drawing/2014/main" id="{D284D879-1765-4DD8-BB19-86E616E13A15}"/>
              </a:ext>
            </a:extLst>
          </p:cNvPr>
          <p:cNvPicPr preferRelativeResize="0"/>
          <p:nvPr/>
        </p:nvPicPr>
        <p:blipFill rotWithShape="1">
          <a:blip r:embed="rId8">
            <a:alphaModFix/>
          </a:blip>
          <a:srcRect/>
          <a:stretch/>
        </p:blipFill>
        <p:spPr>
          <a:xfrm>
            <a:off x="7451100" y="4276726"/>
            <a:ext cx="1145306" cy="1163549"/>
          </a:xfrm>
          <a:prstGeom prst="rect">
            <a:avLst/>
          </a:prstGeom>
          <a:noFill/>
          <a:ln>
            <a:noFill/>
          </a:ln>
        </p:spPr>
      </p:pic>
    </p:spTree>
    <p:extLst>
      <p:ext uri="{BB962C8B-B14F-4D97-AF65-F5344CB8AC3E}">
        <p14:creationId xmlns:p14="http://schemas.microsoft.com/office/powerpoint/2010/main" val="2077692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rotWithShape="1">
          <a:blip r:embed="rId2" cstate="print">
            <a:lum bright="70000" contrast="-70000"/>
            <a:extLst>
              <a:ext uri="{BEBA8EAE-BF5A-486C-A8C5-ECC9F3942E4B}">
                <a14:imgProps xmlns:a14="http://schemas.microsoft.com/office/drawing/2010/main">
                  <a14:imgLayer r:embed="rId3">
                    <a14:imgEffect>
                      <a14:backgroundRemoval t="403" b="89919" l="2646" r="27298"/>
                    </a14:imgEffect>
                  </a14:imgLayer>
                </a14:imgProps>
              </a:ext>
              <a:ext uri="{28A0092B-C50C-407E-A947-70E740481C1C}">
                <a14:useLocalDpi xmlns:a14="http://schemas.microsoft.com/office/drawing/2010/main" val="0"/>
              </a:ext>
            </a:extLst>
          </a:blip>
          <a:srcRect r="73529"/>
          <a:stretch/>
        </p:blipFill>
        <p:spPr bwMode="auto">
          <a:xfrm>
            <a:off x="107504" y="5690975"/>
            <a:ext cx="782676" cy="10195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452320" y="151317"/>
            <a:ext cx="1503984" cy="168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2071982209"/>
              </p:ext>
            </p:extLst>
          </p:nvPr>
        </p:nvGraphicFramePr>
        <p:xfrm>
          <a:off x="251520" y="2021572"/>
          <a:ext cx="8594658" cy="2080260"/>
        </p:xfrm>
        <a:graphic>
          <a:graphicData uri="http://schemas.openxmlformats.org/drawingml/2006/table">
            <a:tbl>
              <a:tblPr firstRow="1" firstCol="1" bandRow="1">
                <a:effectLst>
                  <a:outerShdw blurRad="50800" dist="38100" dir="13500000" algn="br" rotWithShape="0">
                    <a:prstClr val="black">
                      <a:alpha val="40000"/>
                    </a:prstClr>
                  </a:outerShdw>
                </a:effectLst>
                <a:tableStyleId>{2D5ABB26-0587-4C30-8999-92F81FD0307C}</a:tableStyleId>
              </a:tblPr>
              <a:tblGrid>
                <a:gridCol w="2823359">
                  <a:extLst>
                    <a:ext uri="{9D8B030D-6E8A-4147-A177-3AD203B41FA5}">
                      <a16:colId xmlns:a16="http://schemas.microsoft.com/office/drawing/2014/main" val="20000"/>
                    </a:ext>
                  </a:extLst>
                </a:gridCol>
                <a:gridCol w="2701761">
                  <a:extLst>
                    <a:ext uri="{9D8B030D-6E8A-4147-A177-3AD203B41FA5}">
                      <a16:colId xmlns:a16="http://schemas.microsoft.com/office/drawing/2014/main" val="20001"/>
                    </a:ext>
                  </a:extLst>
                </a:gridCol>
                <a:gridCol w="3069538">
                  <a:extLst>
                    <a:ext uri="{9D8B030D-6E8A-4147-A177-3AD203B41FA5}">
                      <a16:colId xmlns:a16="http://schemas.microsoft.com/office/drawing/2014/main" val="20002"/>
                    </a:ext>
                  </a:extLst>
                </a:gridCol>
              </a:tblGrid>
              <a:tr h="1786820">
                <a:tc>
                  <a:txBody>
                    <a:bodyPr/>
                    <a:lstStyle/>
                    <a:p>
                      <a:pPr marL="0" indent="0" algn="ctr">
                        <a:spcAft>
                          <a:spcPts val="0"/>
                        </a:spcAft>
                        <a:buFont typeface="Wingdings" panose="05000000000000000000" pitchFamily="2" charset="2"/>
                        <a:buNone/>
                      </a:pPr>
                      <a:r>
                        <a:rPr lang="en-GB" sz="1600" b="1" u="none" dirty="0">
                          <a:solidFill>
                            <a:srgbClr val="C00000"/>
                          </a:solidFill>
                          <a:effectLst/>
                          <a:latin typeface="Courier New" panose="02070309020205020404" pitchFamily="49" charset="0"/>
                          <a:ea typeface="Adobe Fan Heiti Std B" pitchFamily="34" charset="-128"/>
                          <a:cs typeface="Courier New" panose="02070309020205020404" pitchFamily="49" charset="0"/>
                        </a:rPr>
                        <a:t>Year 7</a:t>
                      </a:r>
                      <a:br>
                        <a:rPr lang="en-GB" sz="1050" b="1" u="none" dirty="0">
                          <a:solidFill>
                            <a:srgbClr val="C00000"/>
                          </a:solidFill>
                          <a:effectLst/>
                          <a:latin typeface="Courier New" panose="02070309020205020404" pitchFamily="49" charset="0"/>
                          <a:ea typeface="Adobe Fan Heiti Std B" pitchFamily="34" charset="-128"/>
                          <a:cs typeface="Courier New" panose="02070309020205020404" pitchFamily="49" charset="0"/>
                        </a:rPr>
                      </a:br>
                      <a:endParaRPr lang="en-GB" sz="1050" b="0" u="none" dirty="0">
                        <a:solidFill>
                          <a:schemeClr val="accent2">
                            <a:lumMod val="75000"/>
                          </a:schemeClr>
                        </a:solidFill>
                        <a:effectLst/>
                        <a:latin typeface="+mj-lt"/>
                        <a:ea typeface="Adobe Fan Heiti Std B" pitchFamily="34" charset="-128"/>
                        <a:cs typeface="Courier New" pitchFamily="49" charset="0"/>
                      </a:endParaRPr>
                    </a:p>
                    <a:p>
                      <a:pPr marL="171450" indent="-171450">
                        <a:spcAft>
                          <a:spcPts val="0"/>
                        </a:spcAft>
                        <a:buFont typeface="Wingdings" panose="05000000000000000000" pitchFamily="2" charset="2"/>
                        <a:buChar char="v"/>
                      </a:pPr>
                      <a:r>
                        <a:rPr lang="en-GB" sz="1100" b="0" u="none" dirty="0">
                          <a:effectLst/>
                          <a:latin typeface="+mj-lt"/>
                          <a:ea typeface="Adobe Fan Heiti Std B" pitchFamily="34" charset="-128"/>
                          <a:cs typeface="Times New Roman"/>
                        </a:rPr>
                        <a:t>Cinderella Pantomime – English</a:t>
                      </a:r>
                    </a:p>
                    <a:p>
                      <a:pPr marL="171450" indent="-171450">
                        <a:spcAft>
                          <a:spcPts val="0"/>
                        </a:spcAft>
                        <a:buFont typeface="Wingdings" panose="05000000000000000000" pitchFamily="2" charset="2"/>
                        <a:buChar char="v"/>
                      </a:pPr>
                      <a:r>
                        <a:rPr lang="en-GB" sz="1100" b="0" u="none" dirty="0">
                          <a:effectLst/>
                          <a:latin typeface="+mj-lt"/>
                          <a:ea typeface="Adobe Fan Heiti Std B" pitchFamily="34" charset="-128"/>
                          <a:cs typeface="Times New Roman"/>
                        </a:rPr>
                        <a:t>Snow White - English</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100" b="0" u="none" kern="1200" dirty="0">
                          <a:solidFill>
                            <a:schemeClr val="tx1"/>
                          </a:solidFill>
                          <a:effectLst/>
                          <a:latin typeface="+mn-lt"/>
                          <a:ea typeface="Adobe Fan Heiti Std B" pitchFamily="34" charset="-128"/>
                          <a:cs typeface="Times New Roman"/>
                        </a:rPr>
                        <a:t>Explorer Domes – </a:t>
                      </a:r>
                      <a:r>
                        <a:rPr lang="en-GB" sz="1100" b="0" i="1" u="none" kern="1200" dirty="0">
                          <a:solidFill>
                            <a:schemeClr val="tx1"/>
                          </a:solidFill>
                          <a:effectLst/>
                          <a:latin typeface="+mn-lt"/>
                          <a:ea typeface="Adobe Fan Heiti Std B" pitchFamily="34" charset="-128"/>
                          <a:cs typeface="Times New Roman"/>
                        </a:rPr>
                        <a:t>Science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100" b="0" i="0" u="none" kern="1200" dirty="0">
                          <a:solidFill>
                            <a:schemeClr val="tx1"/>
                          </a:solidFill>
                          <a:effectLst/>
                          <a:latin typeface="+mn-lt"/>
                          <a:ea typeface="Adobe Fan Heiti Std B" pitchFamily="34" charset="-128"/>
                          <a:cs typeface="Times New Roman"/>
                        </a:rPr>
                        <a:t>Herts &amp; Essex Big Bang Fair – </a:t>
                      </a:r>
                      <a:r>
                        <a:rPr lang="en-GB" sz="1100" b="0" i="1" u="none" kern="1200" dirty="0">
                          <a:solidFill>
                            <a:schemeClr val="tx1"/>
                          </a:solidFill>
                          <a:effectLst/>
                          <a:latin typeface="+mn-lt"/>
                          <a:ea typeface="Adobe Fan Heiti Std B" pitchFamily="34" charset="-128"/>
                          <a:cs typeface="Times New Roman"/>
                        </a:rPr>
                        <a:t>Maths / Science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100" b="0" i="0" u="none" kern="1200" baseline="0" dirty="0">
                          <a:solidFill>
                            <a:schemeClr val="tx1"/>
                          </a:solidFill>
                          <a:effectLst/>
                          <a:latin typeface="+mn-lt"/>
                          <a:ea typeface="Adobe Fan Heiti Std B" pitchFamily="34" charset="-128"/>
                          <a:cs typeface="Times New Roman"/>
                        </a:rPr>
                        <a:t>Harry Potter Studios – </a:t>
                      </a:r>
                      <a:r>
                        <a:rPr lang="en-GB" sz="1100" b="0" i="1" u="none" kern="1200" baseline="0" dirty="0">
                          <a:solidFill>
                            <a:schemeClr val="tx1"/>
                          </a:solidFill>
                          <a:effectLst/>
                          <a:latin typeface="+mn-lt"/>
                          <a:ea typeface="Adobe Fan Heiti Std B" pitchFamily="34" charset="-128"/>
                          <a:cs typeface="Times New Roman"/>
                        </a:rPr>
                        <a:t>English</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100" b="0" i="0" u="none" kern="1200" dirty="0">
                          <a:solidFill>
                            <a:schemeClr val="tx1"/>
                          </a:solidFill>
                          <a:effectLst/>
                          <a:latin typeface="+mn-lt"/>
                          <a:ea typeface="Adobe Fan Heiti Std B" pitchFamily="34" charset="-128"/>
                          <a:cs typeface="Times New Roman"/>
                        </a:rPr>
                        <a:t>Boulogne - </a:t>
                      </a:r>
                      <a:r>
                        <a:rPr lang="en-GB" sz="1100" b="0" i="1" u="none" kern="1200" dirty="0">
                          <a:solidFill>
                            <a:schemeClr val="tx1"/>
                          </a:solidFill>
                          <a:effectLst/>
                          <a:latin typeface="+mn-lt"/>
                          <a:ea typeface="Adobe Fan Heiti Std B" pitchFamily="34" charset="-128"/>
                          <a:cs typeface="Times New Roman"/>
                        </a:rPr>
                        <a:t>MFL</a:t>
                      </a:r>
                    </a:p>
                    <a:p>
                      <a:pPr marL="171450" indent="-171450">
                        <a:spcAft>
                          <a:spcPts val="0"/>
                        </a:spcAft>
                        <a:buFont typeface="Wingdings" panose="05000000000000000000" pitchFamily="2" charset="2"/>
                        <a:buChar char="v"/>
                      </a:pPr>
                      <a:r>
                        <a:rPr lang="en-GB" sz="1100" b="0" u="none" dirty="0">
                          <a:effectLst/>
                          <a:latin typeface="+mj-lt"/>
                          <a:ea typeface="Adobe Fan Heiti Std B" pitchFamily="34" charset="-128"/>
                          <a:cs typeface="Times New Roman"/>
                        </a:rPr>
                        <a:t>Greenwich Observatory – </a:t>
                      </a:r>
                      <a:r>
                        <a:rPr lang="en-GB" sz="1100" b="0" i="1" u="none" dirty="0">
                          <a:effectLst/>
                          <a:latin typeface="+mj-lt"/>
                          <a:ea typeface="Adobe Fan Heiti Std B" pitchFamily="34" charset="-128"/>
                          <a:cs typeface="Times New Roman"/>
                        </a:rPr>
                        <a:t>Maths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100" b="0" u="none" kern="1200" baseline="0" dirty="0">
                          <a:solidFill>
                            <a:schemeClr val="tx1"/>
                          </a:solidFill>
                          <a:effectLst/>
                          <a:latin typeface="+mn-lt"/>
                          <a:ea typeface="Adobe Fan Heiti Std B" pitchFamily="34" charset="-128"/>
                          <a:cs typeface="Times New Roman"/>
                        </a:rPr>
                        <a:t>Author Visits – </a:t>
                      </a:r>
                      <a:r>
                        <a:rPr lang="en-GB" sz="1100" b="0" i="1" u="none" kern="1200" baseline="0" dirty="0">
                          <a:solidFill>
                            <a:schemeClr val="tx1"/>
                          </a:solidFill>
                          <a:effectLst/>
                          <a:latin typeface="+mn-lt"/>
                          <a:ea typeface="Adobe Fan Heiti Std B" pitchFamily="34" charset="-128"/>
                          <a:cs typeface="Times New Roman"/>
                        </a:rPr>
                        <a:t>LRC</a:t>
                      </a:r>
                    </a:p>
                    <a:p>
                      <a:pPr marL="171450" indent="-171450">
                        <a:spcAft>
                          <a:spcPts val="0"/>
                        </a:spcAft>
                        <a:buFont typeface="Wingdings" panose="05000000000000000000" pitchFamily="2" charset="2"/>
                        <a:buChar char="v"/>
                      </a:pPr>
                      <a:endParaRPr lang="en-GB" sz="1100" b="0" i="1" u="none" dirty="0">
                        <a:effectLst/>
                        <a:latin typeface="+mj-lt"/>
                        <a:ea typeface="Adobe Fan Heiti Std B" pitchFamily="34" charset="-128"/>
                        <a:cs typeface="Times New Roman"/>
                      </a:endParaRPr>
                    </a:p>
                  </a:txBody>
                  <a:tcPr marL="62719" marR="627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lgn="ctr">
                        <a:spcAft>
                          <a:spcPts val="0"/>
                        </a:spcAft>
                        <a:buFont typeface="Wingdings" panose="05000000000000000000" pitchFamily="2" charset="2"/>
                        <a:buNone/>
                      </a:pPr>
                      <a:r>
                        <a:rPr lang="en-GB" sz="1600" b="1" u="none" dirty="0">
                          <a:solidFill>
                            <a:srgbClr val="C00000"/>
                          </a:solidFill>
                          <a:effectLst/>
                          <a:latin typeface="Courier New" panose="02070309020205020404" pitchFamily="49" charset="0"/>
                          <a:ea typeface="Adobe Fan Heiti Std B" pitchFamily="34" charset="-128"/>
                          <a:cs typeface="Courier New" panose="02070309020205020404" pitchFamily="49" charset="0"/>
                        </a:rPr>
                        <a:t>Year 8</a:t>
                      </a:r>
                      <a:endParaRPr lang="en-GB" sz="1050" b="1" u="none" dirty="0">
                        <a:solidFill>
                          <a:srgbClr val="C00000"/>
                        </a:solidFill>
                        <a:effectLst/>
                        <a:latin typeface="Courier New" panose="02070309020205020404" pitchFamily="49" charset="0"/>
                        <a:ea typeface="Adobe Fan Heiti Std B" pitchFamily="34" charset="-128"/>
                        <a:cs typeface="Courier New" panose="02070309020205020404" pitchFamily="49" charset="0"/>
                      </a:endParaRPr>
                    </a:p>
                    <a:p>
                      <a:pPr marL="285750" indent="-285750" algn="ctr">
                        <a:spcAft>
                          <a:spcPts val="0"/>
                        </a:spcAft>
                        <a:buFont typeface="Wingdings" panose="05000000000000000000" pitchFamily="2" charset="2"/>
                        <a:buChar char="v"/>
                      </a:pPr>
                      <a:endParaRPr lang="en-GB" sz="1050" b="0" u="none" dirty="0">
                        <a:solidFill>
                          <a:schemeClr val="accent2">
                            <a:lumMod val="75000"/>
                          </a:schemeClr>
                        </a:solidFill>
                        <a:effectLst/>
                        <a:latin typeface="+mj-lt"/>
                        <a:ea typeface="Adobe Fan Heiti Std B" pitchFamily="34" charset="-128"/>
                        <a:cs typeface="Courier New" pitchFamily="49" charset="0"/>
                      </a:endParaRPr>
                    </a:p>
                    <a:p>
                      <a:pPr marL="171450" indent="-171450" algn="l">
                        <a:spcAft>
                          <a:spcPts val="0"/>
                        </a:spcAft>
                        <a:buFont typeface="Wingdings" panose="05000000000000000000" pitchFamily="2" charset="2"/>
                        <a:buChar char="v"/>
                      </a:pPr>
                      <a:r>
                        <a:rPr lang="en-GB" sz="1100" b="0" u="none" dirty="0">
                          <a:solidFill>
                            <a:schemeClr val="tx1"/>
                          </a:solidFill>
                          <a:effectLst/>
                          <a:latin typeface="+mj-lt"/>
                          <a:ea typeface="Adobe Fan Heiti Std B" pitchFamily="34" charset="-128"/>
                          <a:cs typeface="Courier New" pitchFamily="49" charset="0"/>
                        </a:rPr>
                        <a:t>St Albans Through Time – History</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100" b="0" u="none" kern="1200" dirty="0">
                          <a:solidFill>
                            <a:schemeClr val="tx1"/>
                          </a:solidFill>
                          <a:effectLst/>
                          <a:latin typeface="+mn-lt"/>
                          <a:ea typeface="Adobe Fan Heiti Std B" pitchFamily="34" charset="-128"/>
                          <a:cs typeface="Times New Roman"/>
                        </a:rPr>
                        <a:t>Explorer Domes – </a:t>
                      </a:r>
                      <a:r>
                        <a:rPr lang="en-GB" sz="1100" b="0" i="1" u="none" kern="1200" dirty="0">
                          <a:solidFill>
                            <a:schemeClr val="tx1"/>
                          </a:solidFill>
                          <a:effectLst/>
                          <a:latin typeface="+mn-lt"/>
                          <a:ea typeface="Adobe Fan Heiti Std B" pitchFamily="34" charset="-128"/>
                          <a:cs typeface="Times New Roman"/>
                        </a:rPr>
                        <a:t>Science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100" b="0" u="none" kern="1200" dirty="0">
                          <a:solidFill>
                            <a:schemeClr val="tx1"/>
                          </a:solidFill>
                          <a:effectLst/>
                          <a:latin typeface="+mn-lt"/>
                          <a:ea typeface="Adobe Fan Heiti Std B" pitchFamily="34" charset="-128"/>
                          <a:cs typeface="Times New Roman"/>
                        </a:rPr>
                        <a:t>Greenwich Observatory – </a:t>
                      </a:r>
                      <a:r>
                        <a:rPr lang="en-GB" sz="1100" b="0" i="1" u="none" kern="1200" dirty="0">
                          <a:solidFill>
                            <a:schemeClr val="tx1"/>
                          </a:solidFill>
                          <a:effectLst/>
                          <a:latin typeface="+mn-lt"/>
                          <a:ea typeface="Adobe Fan Heiti Std B" pitchFamily="34" charset="-128"/>
                          <a:cs typeface="Times New Roman"/>
                        </a:rPr>
                        <a:t>Maths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100" b="0" u="none" kern="1200" baseline="0" dirty="0">
                          <a:solidFill>
                            <a:schemeClr val="tx1"/>
                          </a:solidFill>
                          <a:effectLst/>
                          <a:latin typeface="+mn-lt"/>
                          <a:ea typeface="Adobe Fan Heiti Std B" pitchFamily="34" charset="-128"/>
                          <a:cs typeface="Times New Roman"/>
                        </a:rPr>
                        <a:t>STEM Discovery Centre – </a:t>
                      </a:r>
                      <a:r>
                        <a:rPr lang="en-GB" sz="1100" b="0" i="1" u="none" kern="1200" baseline="0" dirty="0">
                          <a:solidFill>
                            <a:schemeClr val="tx1"/>
                          </a:solidFill>
                          <a:effectLst/>
                          <a:latin typeface="+mn-lt"/>
                          <a:ea typeface="Adobe Fan Heiti Std B" pitchFamily="34" charset="-128"/>
                          <a:cs typeface="Times New Roman"/>
                        </a:rPr>
                        <a:t>Science</a:t>
                      </a:r>
                      <a:endParaRPr lang="en-GB" sz="1100" b="0" u="none" dirty="0">
                        <a:solidFill>
                          <a:schemeClr val="accent2">
                            <a:lumMod val="75000"/>
                          </a:schemeClr>
                        </a:solidFill>
                        <a:effectLst/>
                        <a:latin typeface="+mj-lt"/>
                        <a:ea typeface="Adobe Fan Heiti Std B" pitchFamily="34" charset="-128"/>
                        <a:cs typeface="Courier New" pitchFamily="49" charset="0"/>
                      </a:endParaRPr>
                    </a:p>
                    <a:p>
                      <a:pPr marL="171450" indent="-171450">
                        <a:spcAft>
                          <a:spcPts val="0"/>
                        </a:spcAft>
                        <a:buFont typeface="Wingdings" panose="05000000000000000000" pitchFamily="2" charset="2"/>
                        <a:buChar char="v"/>
                      </a:pPr>
                      <a:r>
                        <a:rPr lang="en-GB" sz="1100" b="0" u="none" kern="1200" baseline="0" dirty="0">
                          <a:solidFill>
                            <a:schemeClr val="tx1"/>
                          </a:solidFill>
                          <a:effectLst/>
                          <a:latin typeface="+mn-lt"/>
                          <a:ea typeface="Adobe Fan Heiti Std B" pitchFamily="34" charset="-128"/>
                          <a:cs typeface="Times New Roman"/>
                        </a:rPr>
                        <a:t>Work Shadowing Day – </a:t>
                      </a:r>
                      <a:r>
                        <a:rPr lang="en-GB" sz="1100" b="0" i="1" u="none" kern="1200" baseline="0" dirty="0">
                          <a:solidFill>
                            <a:schemeClr val="tx1"/>
                          </a:solidFill>
                          <a:effectLst/>
                          <a:latin typeface="+mn-lt"/>
                          <a:ea typeface="Adobe Fan Heiti Std B" pitchFamily="34" charset="-128"/>
                          <a:cs typeface="Times New Roman"/>
                        </a:rPr>
                        <a:t>PSHCEE</a:t>
                      </a:r>
                    </a:p>
                    <a:p>
                      <a:pPr marL="171450" indent="-171450">
                        <a:spcAft>
                          <a:spcPts val="0"/>
                        </a:spcAft>
                        <a:buFont typeface="Wingdings" panose="05000000000000000000" pitchFamily="2" charset="2"/>
                        <a:buChar char="v"/>
                      </a:pPr>
                      <a:r>
                        <a:rPr lang="en-GB" sz="1100" b="0" i="0" u="none" kern="1200" baseline="0" dirty="0">
                          <a:solidFill>
                            <a:schemeClr val="tx1"/>
                          </a:solidFill>
                          <a:effectLst/>
                          <a:latin typeface="+mn-lt"/>
                          <a:ea typeface="Adobe Fan Heiti Std B" pitchFamily="34" charset="-128"/>
                          <a:cs typeface="Times New Roman"/>
                        </a:rPr>
                        <a:t>Aladdin – </a:t>
                      </a:r>
                      <a:r>
                        <a:rPr lang="en-GB" sz="1100" b="0" i="1" u="none" kern="1200" baseline="0" dirty="0">
                          <a:solidFill>
                            <a:schemeClr val="tx1"/>
                          </a:solidFill>
                          <a:effectLst/>
                          <a:latin typeface="+mn-lt"/>
                          <a:ea typeface="Adobe Fan Heiti Std B" pitchFamily="34" charset="-128"/>
                          <a:cs typeface="Times New Roman"/>
                        </a:rPr>
                        <a:t>English</a:t>
                      </a:r>
                      <a:r>
                        <a:rPr lang="en-GB" sz="1100" b="0" i="0" u="none" kern="1200" baseline="0" dirty="0">
                          <a:solidFill>
                            <a:schemeClr val="tx1"/>
                          </a:solidFill>
                          <a:effectLst/>
                          <a:latin typeface="+mn-lt"/>
                          <a:ea typeface="Adobe Fan Heiti Std B" pitchFamily="34" charset="-128"/>
                          <a:cs typeface="Times New Roman"/>
                        </a:rPr>
                        <a:t> </a:t>
                      </a:r>
                      <a:endParaRPr lang="en-GB" sz="1100" b="0" u="none" kern="1200" baseline="0" dirty="0">
                        <a:solidFill>
                          <a:schemeClr val="tx1"/>
                        </a:solidFill>
                        <a:effectLst/>
                        <a:latin typeface="+mn-lt"/>
                        <a:ea typeface="Adobe Fan Heiti Std B" pitchFamily="34" charset="-128"/>
                        <a:cs typeface="Times New Roman"/>
                      </a:endParaRPr>
                    </a:p>
                    <a:p>
                      <a:pPr marL="171450" indent="-171450">
                        <a:spcAft>
                          <a:spcPts val="0"/>
                        </a:spcAft>
                        <a:buFont typeface="Wingdings" panose="05000000000000000000" pitchFamily="2" charset="2"/>
                        <a:buChar char="v"/>
                      </a:pPr>
                      <a:r>
                        <a:rPr lang="en-GB" sz="1100" b="0" u="none" kern="1200" baseline="0" dirty="0">
                          <a:solidFill>
                            <a:schemeClr val="tx1"/>
                          </a:solidFill>
                          <a:effectLst/>
                          <a:latin typeface="+mn-lt"/>
                          <a:ea typeface="Adobe Fan Heiti Std B" pitchFamily="34" charset="-128"/>
                          <a:cs typeface="Times New Roman"/>
                        </a:rPr>
                        <a:t>Author Visits – </a:t>
                      </a:r>
                      <a:r>
                        <a:rPr lang="en-GB" sz="1100" b="0" i="1" u="none" kern="1200" baseline="0" dirty="0">
                          <a:solidFill>
                            <a:schemeClr val="tx1"/>
                          </a:solidFill>
                          <a:effectLst/>
                          <a:latin typeface="+mn-lt"/>
                          <a:ea typeface="Adobe Fan Heiti Std B" pitchFamily="34" charset="-128"/>
                          <a:cs typeface="Times New Roman"/>
                        </a:rPr>
                        <a:t>LRC</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100" b="0" i="0" u="none" kern="1200" baseline="0" dirty="0">
                          <a:solidFill>
                            <a:schemeClr val="tx1"/>
                          </a:solidFill>
                          <a:effectLst/>
                          <a:latin typeface="+mn-lt"/>
                          <a:ea typeface="Adobe Fan Heiti Std B" pitchFamily="34" charset="-128"/>
                          <a:cs typeface="Times New Roman"/>
                        </a:rPr>
                        <a:t>Apprenticeship, Careers and Higher Education Fair – </a:t>
                      </a:r>
                      <a:r>
                        <a:rPr lang="en-GB" sz="1100" b="0" i="1" u="none" kern="1200" baseline="0" dirty="0">
                          <a:solidFill>
                            <a:schemeClr val="tx1"/>
                          </a:solidFill>
                          <a:effectLst/>
                          <a:latin typeface="+mn-lt"/>
                          <a:ea typeface="Adobe Fan Heiti Std B" pitchFamily="34" charset="-128"/>
                          <a:cs typeface="Times New Roman"/>
                        </a:rPr>
                        <a:t>PSHCEE</a:t>
                      </a:r>
                    </a:p>
                  </a:txBody>
                  <a:tcPr marL="62719" marR="627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lgn="ctr">
                        <a:spcAft>
                          <a:spcPts val="0"/>
                        </a:spcAft>
                        <a:buFont typeface="Wingdings" panose="05000000000000000000" pitchFamily="2" charset="2"/>
                        <a:buNone/>
                      </a:pPr>
                      <a:r>
                        <a:rPr lang="en-GB" sz="1600" b="1" u="none" dirty="0">
                          <a:solidFill>
                            <a:srgbClr val="C00000"/>
                          </a:solidFill>
                          <a:effectLst/>
                          <a:latin typeface="Courier New" panose="02070309020205020404" pitchFamily="49" charset="0"/>
                          <a:ea typeface="Adobe Fan Heiti Std B" pitchFamily="34" charset="-128"/>
                          <a:cs typeface="Courier New" panose="02070309020205020404" pitchFamily="49" charset="0"/>
                        </a:rPr>
                        <a:t>Year 9</a:t>
                      </a:r>
                    </a:p>
                    <a:p>
                      <a:pPr marL="285750" indent="-285750" algn="l">
                        <a:spcAft>
                          <a:spcPts val="0"/>
                        </a:spcAft>
                        <a:buFont typeface="Wingdings" panose="05000000000000000000" pitchFamily="2" charset="2"/>
                        <a:buChar char="v"/>
                      </a:pPr>
                      <a:endParaRPr lang="en-GB" sz="1050" b="0" u="none" dirty="0">
                        <a:solidFill>
                          <a:schemeClr val="accent2">
                            <a:lumMod val="75000"/>
                          </a:schemeClr>
                        </a:solidFill>
                        <a:effectLst/>
                        <a:latin typeface="+mj-lt"/>
                        <a:ea typeface="Adobe Fan Heiti Std B" pitchFamily="34" charset="-128"/>
                        <a:cs typeface="Courier New" pitchFamily="49" charset="0"/>
                      </a:endParaRPr>
                    </a:p>
                    <a:p>
                      <a:pPr marL="171450" indent="-171450">
                        <a:spcAft>
                          <a:spcPts val="0"/>
                        </a:spcAft>
                        <a:buFont typeface="Wingdings" panose="05000000000000000000" pitchFamily="2" charset="2"/>
                        <a:buChar char="v"/>
                      </a:pPr>
                      <a:r>
                        <a:rPr lang="en-GB" sz="1100" b="0" u="none" kern="1200" baseline="0" dirty="0">
                          <a:solidFill>
                            <a:schemeClr val="tx1"/>
                          </a:solidFill>
                          <a:effectLst/>
                          <a:latin typeface="+mn-lt"/>
                          <a:ea typeface="Adobe Fan Heiti Std B" pitchFamily="34" charset="-128"/>
                          <a:cs typeface="+mn-cs"/>
                        </a:rPr>
                        <a:t>Cadbury World – </a:t>
                      </a:r>
                      <a:r>
                        <a:rPr lang="en-GB" sz="1100" b="0" i="1" u="none" kern="1200" baseline="0" dirty="0">
                          <a:solidFill>
                            <a:schemeClr val="tx1"/>
                          </a:solidFill>
                          <a:effectLst/>
                          <a:latin typeface="+mn-lt"/>
                          <a:ea typeface="Adobe Fan Heiti Std B" pitchFamily="34" charset="-128"/>
                          <a:cs typeface="+mn-cs"/>
                        </a:rPr>
                        <a:t>Business Studies</a:t>
                      </a:r>
                    </a:p>
                    <a:p>
                      <a:pPr marL="171450" indent="-171450">
                        <a:spcAft>
                          <a:spcPts val="0"/>
                        </a:spcAft>
                        <a:buFont typeface="Wingdings" panose="05000000000000000000" pitchFamily="2" charset="2"/>
                        <a:buChar char="v"/>
                      </a:pPr>
                      <a:r>
                        <a:rPr lang="en-GB" sz="1100" b="0" u="none" kern="1200" dirty="0">
                          <a:solidFill>
                            <a:schemeClr val="tx1"/>
                          </a:solidFill>
                          <a:effectLst/>
                          <a:latin typeface="+mn-lt"/>
                          <a:ea typeface="Adobe Fan Heiti Std B" pitchFamily="34" charset="-128"/>
                          <a:cs typeface="Courier New" pitchFamily="49" charset="0"/>
                        </a:rPr>
                        <a:t>St Albans Through Time – History</a:t>
                      </a:r>
                    </a:p>
                    <a:p>
                      <a:pPr marL="171450" indent="-171450">
                        <a:spcAft>
                          <a:spcPts val="0"/>
                        </a:spcAft>
                        <a:buFont typeface="Wingdings" panose="05000000000000000000" pitchFamily="2" charset="2"/>
                        <a:buChar char="v"/>
                      </a:pPr>
                      <a:r>
                        <a:rPr lang="en-GB" sz="1100" b="0" i="0" u="none" kern="1200" baseline="0" dirty="0">
                          <a:solidFill>
                            <a:schemeClr val="tx1"/>
                          </a:solidFill>
                          <a:effectLst/>
                          <a:latin typeface="+mn-lt"/>
                          <a:ea typeface="Adobe Fan Heiti Std B" pitchFamily="34" charset="-128"/>
                          <a:cs typeface="Times New Roman"/>
                        </a:rPr>
                        <a:t>Kew Gardens – Art</a:t>
                      </a:r>
                      <a:endParaRPr lang="en-GB" sz="1100" b="0" i="1" u="none" kern="1200" baseline="0" dirty="0">
                        <a:solidFill>
                          <a:schemeClr val="tx1"/>
                        </a:solidFill>
                        <a:effectLst/>
                        <a:latin typeface="+mn-lt"/>
                        <a:ea typeface="Adobe Fan Heiti Std B"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100" b="0" u="none" kern="1200" baseline="0" dirty="0">
                          <a:solidFill>
                            <a:schemeClr val="tx1"/>
                          </a:solidFill>
                          <a:effectLst/>
                          <a:latin typeface="+mn-lt"/>
                          <a:ea typeface="Adobe Fan Heiti Std B" pitchFamily="34" charset="-128"/>
                          <a:cs typeface="+mn-cs"/>
                        </a:rPr>
                        <a:t>London Central Mosque / St Paul’s Cathedral – </a:t>
                      </a:r>
                      <a:r>
                        <a:rPr lang="en-GB" sz="1100" b="0" i="1" u="none" kern="1200" baseline="0" dirty="0">
                          <a:solidFill>
                            <a:schemeClr val="tx1"/>
                          </a:solidFill>
                          <a:effectLst/>
                          <a:latin typeface="+mn-lt"/>
                          <a:ea typeface="Adobe Fan Heiti Std B" pitchFamily="34" charset="-128"/>
                          <a:cs typeface="+mn-cs"/>
                        </a:rPr>
                        <a:t>Philosophy and Ethics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100" b="0" i="0" u="none" kern="1200" baseline="0" dirty="0">
                          <a:solidFill>
                            <a:schemeClr val="tx1"/>
                          </a:solidFill>
                          <a:effectLst/>
                          <a:latin typeface="+mn-lt"/>
                          <a:ea typeface="Adobe Fan Heiti Std B" pitchFamily="34" charset="-128"/>
                          <a:cs typeface="+mn-cs"/>
                        </a:rPr>
                        <a:t>Cadets Winter Camp </a:t>
                      </a:r>
                      <a:r>
                        <a:rPr lang="en-GB" sz="1100" b="0" i="1" u="none" kern="1200" baseline="0" dirty="0">
                          <a:solidFill>
                            <a:schemeClr val="tx1"/>
                          </a:solidFill>
                          <a:effectLst/>
                          <a:latin typeface="+mn-lt"/>
                          <a:ea typeface="Adobe Fan Heiti Std B" pitchFamily="34" charset="-128"/>
                          <a:cs typeface="+mn-cs"/>
                        </a:rPr>
                        <a:t>- CCF</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100" b="0" i="0" kern="1200" dirty="0">
                          <a:solidFill>
                            <a:schemeClr val="tx1"/>
                          </a:solidFill>
                          <a:effectLst/>
                          <a:latin typeface="+mn-lt"/>
                          <a:ea typeface="+mn-ea"/>
                          <a:cs typeface="+mn-cs"/>
                        </a:rPr>
                        <a:t>Inspector Calls Theatre – </a:t>
                      </a:r>
                      <a:r>
                        <a:rPr lang="en-GB" sz="1100" b="0" i="1" kern="1200" dirty="0">
                          <a:solidFill>
                            <a:schemeClr val="tx1"/>
                          </a:solidFill>
                          <a:effectLst/>
                          <a:latin typeface="+mn-lt"/>
                          <a:ea typeface="+mn-ea"/>
                          <a:cs typeface="+mn-cs"/>
                        </a:rPr>
                        <a:t>English</a:t>
                      </a:r>
                      <a:endParaRPr lang="en-GB" sz="1100" b="0" i="1" u="none" kern="1200" baseline="0" dirty="0">
                        <a:solidFill>
                          <a:schemeClr val="tx1"/>
                        </a:solidFill>
                        <a:effectLst/>
                        <a:latin typeface="+mn-lt"/>
                        <a:ea typeface="Adobe Fan Heiti Std B"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100" b="0" i="0" u="none" kern="1200" baseline="0" dirty="0">
                          <a:solidFill>
                            <a:schemeClr val="tx1"/>
                          </a:solidFill>
                          <a:effectLst/>
                          <a:latin typeface="+mn-lt"/>
                          <a:ea typeface="Adobe Fan Heiti Std B" pitchFamily="34" charset="-128"/>
                          <a:cs typeface="+mn-cs"/>
                        </a:rPr>
                        <a:t>Stitch Festival – </a:t>
                      </a:r>
                      <a:r>
                        <a:rPr lang="en-GB" sz="1100" b="0" i="1" u="none" kern="1200" baseline="0" dirty="0">
                          <a:solidFill>
                            <a:schemeClr val="tx1"/>
                          </a:solidFill>
                          <a:effectLst/>
                          <a:latin typeface="+mn-lt"/>
                          <a:ea typeface="Adobe Fan Heiti Std B" pitchFamily="34" charset="-128"/>
                          <a:cs typeface="+mn-cs"/>
                        </a:rPr>
                        <a:t>D &amp; 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100" b="0" i="0" u="none" kern="1200" baseline="0" dirty="0">
                          <a:solidFill>
                            <a:schemeClr val="tx1"/>
                          </a:solidFill>
                          <a:effectLst/>
                          <a:latin typeface="+mn-lt"/>
                          <a:ea typeface="Adobe Fan Heiti Std B" pitchFamily="34" charset="-128"/>
                          <a:cs typeface="+mn-cs"/>
                        </a:rPr>
                        <a:t>Stratford Olympic Park</a:t>
                      </a:r>
                      <a:r>
                        <a:rPr lang="en-GB" sz="1100" b="0" i="1" u="none" kern="1200" baseline="0" dirty="0">
                          <a:solidFill>
                            <a:schemeClr val="tx1"/>
                          </a:solidFill>
                          <a:effectLst/>
                          <a:latin typeface="+mn-lt"/>
                          <a:ea typeface="Adobe Fan Heiti Std B" pitchFamily="34" charset="-128"/>
                          <a:cs typeface="+mn-cs"/>
                        </a:rPr>
                        <a:t> – Geography</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100" b="0" u="none" kern="1200" baseline="0" dirty="0">
                          <a:solidFill>
                            <a:schemeClr val="tx1"/>
                          </a:solidFill>
                          <a:effectLst/>
                          <a:latin typeface="+mn-lt"/>
                          <a:ea typeface="Adobe Fan Heiti Std B" pitchFamily="34" charset="-128"/>
                          <a:cs typeface="Times New Roman"/>
                        </a:rPr>
                        <a:t>Sister Act Theatre – </a:t>
                      </a:r>
                      <a:r>
                        <a:rPr lang="en-GB" sz="1100" b="0" i="1" u="none" kern="1200" baseline="0" dirty="0">
                          <a:solidFill>
                            <a:schemeClr val="tx1"/>
                          </a:solidFill>
                          <a:effectLst/>
                          <a:latin typeface="+mn-lt"/>
                          <a:ea typeface="Adobe Fan Heiti Std B" pitchFamily="34" charset="-128"/>
                          <a:cs typeface="Times New Roman"/>
                        </a:rPr>
                        <a:t>P&amp;E</a:t>
                      </a:r>
                    </a:p>
                  </a:txBody>
                  <a:tcPr marL="62719" marR="627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5" name="Rectangle 3"/>
          <p:cNvSpPr>
            <a:spLocks noChangeArrowheads="1"/>
          </p:cNvSpPr>
          <p:nvPr/>
        </p:nvSpPr>
        <p:spPr bwMode="auto">
          <a:xfrm>
            <a:off x="239110" y="746120"/>
            <a:ext cx="864096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dobe Song Std L" pitchFamily="18" charset="-128"/>
                <a:ea typeface="Adobe Song Std L" pitchFamily="18" charset="-128"/>
                <a:cs typeface="Times New Roman" pitchFamily="18" charset="0"/>
              </a:rPr>
              <a:t>We offer our students an</a:t>
            </a:r>
            <a:r>
              <a:rPr kumimoji="0" lang="en-GB" sz="1400" b="1" i="0" u="none" strike="noStrike" cap="none" normalizeH="0" dirty="0">
                <a:ln>
                  <a:noFill/>
                </a:ln>
                <a:solidFill>
                  <a:schemeClr val="tx1"/>
                </a:solidFill>
                <a:effectLst/>
                <a:latin typeface="Adobe Song Std L" pitchFamily="18" charset="-128"/>
                <a:ea typeface="Adobe Song Std L" pitchFamily="18" charset="-128"/>
                <a:cs typeface="Times New Roman" pitchFamily="18" charset="0"/>
              </a:rPr>
              <a:t> excellent </a:t>
            </a:r>
            <a:r>
              <a:rPr kumimoji="0" lang="en-GB" sz="1400" b="1" i="0" u="none" strike="noStrike" cap="none" normalizeH="0" baseline="0" dirty="0">
                <a:ln>
                  <a:noFill/>
                </a:ln>
                <a:solidFill>
                  <a:schemeClr val="tx1"/>
                </a:solidFill>
                <a:effectLst/>
                <a:latin typeface="Adobe Song Std L" pitchFamily="18" charset="-128"/>
                <a:ea typeface="Adobe Song Std L" pitchFamily="18" charset="-128"/>
                <a:cs typeface="Times New Roman" pitchFamily="18" charset="0"/>
              </a:rPr>
              <a:t>range of extra-curricular activities and enrichment programmes</a:t>
            </a:r>
            <a:r>
              <a:rPr kumimoji="0" lang="en-GB" sz="1400" b="0" i="0" u="none" strike="noStrike" cap="none" normalizeH="0" baseline="0" dirty="0">
                <a:ln>
                  <a:noFill/>
                </a:ln>
                <a:solidFill>
                  <a:schemeClr val="tx1"/>
                </a:solidFill>
                <a:effectLst/>
                <a:latin typeface="Adobe Song Std L" pitchFamily="18" charset="-128"/>
                <a:ea typeface="Adobe Song Std L" pitchFamily="18" charset="-128"/>
                <a:cs typeface="Times New Roman" pitchFamily="18" charset="0"/>
              </a:rPr>
              <a:t>. As part of our enrichment programme, we offer the following trips and workshops throughout the academic year, some of which are subject linked.</a:t>
            </a:r>
            <a:endParaRPr kumimoji="0" lang="en-GB" sz="1400" b="0" i="0" u="none" strike="noStrike" cap="none" normalizeH="0" baseline="0" dirty="0">
              <a:ln>
                <a:noFill/>
              </a:ln>
              <a:solidFill>
                <a:schemeClr val="tx1"/>
              </a:solidFill>
              <a:effectLst/>
              <a:latin typeface="Adobe Song Std L" pitchFamily="18" charset="-128"/>
              <a:ea typeface="Adobe Song Std L" pitchFamily="18" charset="-128"/>
              <a:cs typeface="Arial" pitchFamily="34" charset="0"/>
            </a:endParaRPr>
          </a:p>
        </p:txBody>
      </p:sp>
      <p:sp>
        <p:nvSpPr>
          <p:cNvPr id="7" name="Rectangle 6"/>
          <p:cNvSpPr/>
          <p:nvPr/>
        </p:nvSpPr>
        <p:spPr>
          <a:xfrm>
            <a:off x="251520" y="260648"/>
            <a:ext cx="3530838" cy="523220"/>
          </a:xfrm>
          <a:prstGeom prst="rect">
            <a:avLst/>
          </a:prstGeom>
        </p:spPr>
        <p:txBody>
          <a:bodyPr wrap="none">
            <a:spAutoFit/>
          </a:bodyPr>
          <a:lstStyle/>
          <a:p>
            <a:r>
              <a:rPr kumimoji="0" lang="en-GB" sz="2800" b="1" i="0" u="none" strike="noStrike" cap="none" normalizeH="0" baseline="0" dirty="0">
                <a:ln>
                  <a:noFill/>
                </a:ln>
                <a:solidFill>
                  <a:srgbClr val="C00000"/>
                </a:solidFill>
                <a:effectLst/>
                <a:latin typeface="Chaparral Pro Light" pitchFamily="18" charset="0"/>
                <a:ea typeface="Adobe Song Std L" pitchFamily="18" charset="-128"/>
                <a:cs typeface="Times New Roman" pitchFamily="18" charset="0"/>
              </a:rPr>
              <a:t>Here at Marlborough… </a:t>
            </a:r>
            <a:endParaRPr lang="en-GB" sz="2800" b="1" dirty="0">
              <a:solidFill>
                <a:srgbClr val="C00000"/>
              </a:solidFill>
              <a:latin typeface="Chaparral Pro Light" pitchFamily="18" charset="0"/>
            </a:endParaRPr>
          </a:p>
        </p:txBody>
      </p:sp>
      <p:sp>
        <p:nvSpPr>
          <p:cNvPr id="10" name="Rectangle 9"/>
          <p:cNvSpPr/>
          <p:nvPr/>
        </p:nvSpPr>
        <p:spPr>
          <a:xfrm>
            <a:off x="107504" y="116633"/>
            <a:ext cx="8928992" cy="6624736"/>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t>
            </a:r>
          </a:p>
        </p:txBody>
      </p:sp>
      <p:pic>
        <p:nvPicPr>
          <p:cNvPr id="3" name="Picture 2" descr="A picture containing indoor&#10;&#10;Description automatically generated">
            <a:extLst>
              <a:ext uri="{FF2B5EF4-FFF2-40B4-BE49-F238E27FC236}">
                <a16:creationId xmlns:a16="http://schemas.microsoft.com/office/drawing/2014/main" id="{0D1B2869-77C7-0D03-2172-6372D051A6E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000" r="17017"/>
          <a:stretch/>
        </p:blipFill>
        <p:spPr>
          <a:xfrm rot="5400000">
            <a:off x="1238718" y="4919766"/>
            <a:ext cx="1501221" cy="18539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descr="A fire truck parked in a parking lot&#10;&#10;Description automatically generated with medium confidence">
            <a:extLst>
              <a:ext uri="{FF2B5EF4-FFF2-40B4-BE49-F238E27FC236}">
                <a16:creationId xmlns:a16="http://schemas.microsoft.com/office/drawing/2014/main" id="{47BBD887-C719-EF18-EE75-FC5F88BB860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502" t="24801" r="11920" b="22709"/>
          <a:stretch/>
        </p:blipFill>
        <p:spPr>
          <a:xfrm>
            <a:off x="3172317" y="4523297"/>
            <a:ext cx="2799366" cy="13345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13" descr="A person standing in front of a group of children sitting on the floor&#10;&#10;Description automatically generated with medium confidence">
            <a:extLst>
              <a:ext uri="{FF2B5EF4-FFF2-40B4-BE49-F238E27FC236}">
                <a16:creationId xmlns:a16="http://schemas.microsoft.com/office/drawing/2014/main" id="{0B60221B-C6C6-3034-677F-653CAE7F2B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03379" y="4997688"/>
            <a:ext cx="2442798" cy="16285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51394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rotWithShape="1">
          <a:blip r:embed="rId2" cstate="print">
            <a:lum bright="70000" contrast="-70000"/>
            <a:extLst>
              <a:ext uri="{BEBA8EAE-BF5A-486C-A8C5-ECC9F3942E4B}">
                <a14:imgProps xmlns:a14="http://schemas.microsoft.com/office/drawing/2010/main">
                  <a14:imgLayer r:embed="rId3">
                    <a14:imgEffect>
                      <a14:backgroundRemoval t="403" b="89919" l="2646" r="27298"/>
                    </a14:imgEffect>
                  </a14:imgLayer>
                </a14:imgProps>
              </a:ext>
              <a:ext uri="{28A0092B-C50C-407E-A947-70E740481C1C}">
                <a14:useLocalDpi xmlns:a14="http://schemas.microsoft.com/office/drawing/2010/main" val="0"/>
              </a:ext>
            </a:extLst>
          </a:blip>
          <a:srcRect r="73529"/>
          <a:stretch/>
        </p:blipFill>
        <p:spPr bwMode="auto">
          <a:xfrm>
            <a:off x="107504" y="5690975"/>
            <a:ext cx="782676" cy="10195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089455" y="151316"/>
            <a:ext cx="1866849" cy="2090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1889209376"/>
              </p:ext>
            </p:extLst>
          </p:nvPr>
        </p:nvGraphicFramePr>
        <p:xfrm>
          <a:off x="303991" y="1340768"/>
          <a:ext cx="8594659" cy="3108960"/>
        </p:xfrm>
        <a:graphic>
          <a:graphicData uri="http://schemas.openxmlformats.org/drawingml/2006/table">
            <a:tbl>
              <a:tblPr firstRow="1" firstCol="1" bandRow="1">
                <a:effectLst>
                  <a:outerShdw blurRad="50800" dist="38100" dir="13500000" algn="br" rotWithShape="0">
                    <a:prstClr val="black">
                      <a:alpha val="40000"/>
                    </a:prstClr>
                  </a:outerShdw>
                </a:effectLst>
                <a:tableStyleId>{2D5ABB26-0587-4C30-8999-92F81FD0307C}</a:tableStyleId>
              </a:tblPr>
              <a:tblGrid>
                <a:gridCol w="2281106">
                  <a:extLst>
                    <a:ext uri="{9D8B030D-6E8A-4147-A177-3AD203B41FA5}">
                      <a16:colId xmlns:a16="http://schemas.microsoft.com/office/drawing/2014/main" val="20003"/>
                    </a:ext>
                  </a:extLst>
                </a:gridCol>
                <a:gridCol w="2376264">
                  <a:extLst>
                    <a:ext uri="{9D8B030D-6E8A-4147-A177-3AD203B41FA5}">
                      <a16:colId xmlns:a16="http://schemas.microsoft.com/office/drawing/2014/main" val="651523228"/>
                    </a:ext>
                  </a:extLst>
                </a:gridCol>
                <a:gridCol w="2088232">
                  <a:extLst>
                    <a:ext uri="{9D8B030D-6E8A-4147-A177-3AD203B41FA5}">
                      <a16:colId xmlns:a16="http://schemas.microsoft.com/office/drawing/2014/main" val="20004"/>
                    </a:ext>
                  </a:extLst>
                </a:gridCol>
                <a:gridCol w="1849057">
                  <a:extLst>
                    <a:ext uri="{9D8B030D-6E8A-4147-A177-3AD203B41FA5}">
                      <a16:colId xmlns:a16="http://schemas.microsoft.com/office/drawing/2014/main" val="20005"/>
                    </a:ext>
                  </a:extLst>
                </a:gridCol>
              </a:tblGrid>
              <a:tr h="1936144">
                <a:tc>
                  <a:txBody>
                    <a:bodyPr/>
                    <a:lstStyle/>
                    <a:p>
                      <a:pPr algn="ctr">
                        <a:spcAft>
                          <a:spcPts val="0"/>
                        </a:spcAft>
                      </a:pPr>
                      <a:r>
                        <a:rPr lang="en-GB" sz="1400" b="1" u="none" dirty="0">
                          <a:solidFill>
                            <a:srgbClr val="C00000"/>
                          </a:solidFill>
                          <a:effectLst/>
                          <a:latin typeface="Courier New" panose="02070309020205020404" pitchFamily="49" charset="0"/>
                          <a:ea typeface="Adobe Fan Heiti Std B" pitchFamily="34" charset="-128"/>
                          <a:cs typeface="Courier New" panose="02070309020205020404" pitchFamily="49" charset="0"/>
                        </a:rPr>
                        <a:t>Year 10</a:t>
                      </a:r>
                    </a:p>
                    <a:p>
                      <a:pPr algn="ctr">
                        <a:spcAft>
                          <a:spcPts val="0"/>
                        </a:spcAft>
                      </a:pPr>
                      <a:endParaRPr lang="en-GB" sz="1400" b="0" u="none" dirty="0">
                        <a:solidFill>
                          <a:schemeClr val="accent2">
                            <a:lumMod val="75000"/>
                          </a:schemeClr>
                        </a:solidFill>
                        <a:effectLst/>
                        <a:latin typeface="+mj-lt"/>
                        <a:ea typeface="Adobe Fan Heiti Std B" pitchFamily="34" charset="-128"/>
                        <a:cs typeface="Courier New" pitchFamily="49"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u="none" kern="1200" baseline="0" dirty="0">
                          <a:solidFill>
                            <a:schemeClr val="tx1"/>
                          </a:solidFill>
                          <a:effectLst/>
                          <a:latin typeface="+mn-lt"/>
                          <a:ea typeface="Adobe Fan Heiti Std B" pitchFamily="34" charset="-128"/>
                          <a:cs typeface="+mn-cs"/>
                        </a:rPr>
                        <a:t>The Henry Moore Foundation – </a:t>
                      </a:r>
                      <a:r>
                        <a:rPr lang="en-GB" sz="1000" b="0" i="1" u="none" kern="1200" baseline="0" dirty="0">
                          <a:solidFill>
                            <a:schemeClr val="tx1"/>
                          </a:solidFill>
                          <a:effectLst/>
                          <a:latin typeface="+mn-lt"/>
                          <a:ea typeface="Adobe Fan Heiti Std B" pitchFamily="34" charset="-128"/>
                          <a:cs typeface="+mn-cs"/>
                        </a:rPr>
                        <a:t>Art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u="none" kern="1200" baseline="0" dirty="0">
                          <a:solidFill>
                            <a:schemeClr val="tx1"/>
                          </a:solidFill>
                          <a:effectLst/>
                          <a:latin typeface="+mn-lt"/>
                          <a:ea typeface="Adobe Fan Heiti Std B" pitchFamily="34" charset="-128"/>
                          <a:cs typeface="+mn-cs"/>
                        </a:rPr>
                        <a:t>Cadbury World – </a:t>
                      </a:r>
                      <a:r>
                        <a:rPr lang="en-GB" sz="1000" b="0" i="1" u="none" kern="1200" baseline="0" dirty="0">
                          <a:solidFill>
                            <a:schemeClr val="tx1"/>
                          </a:solidFill>
                          <a:effectLst/>
                          <a:latin typeface="+mn-lt"/>
                          <a:ea typeface="Adobe Fan Heiti Std B" pitchFamily="34" charset="-128"/>
                          <a:cs typeface="+mn-cs"/>
                        </a:rPr>
                        <a:t>Business Studies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u="none" kern="1200" baseline="0" dirty="0">
                          <a:solidFill>
                            <a:schemeClr val="tx1"/>
                          </a:solidFill>
                          <a:effectLst/>
                          <a:latin typeface="+mn-lt"/>
                          <a:ea typeface="Adobe Fan Heiti Std B" pitchFamily="34" charset="-128"/>
                          <a:cs typeface="+mn-cs"/>
                        </a:rPr>
                        <a:t>London Central Mosque / St Paul’s Cathedral – </a:t>
                      </a:r>
                      <a:r>
                        <a:rPr lang="en-GB" sz="1000" b="0" i="1" u="none" kern="1200" baseline="0" dirty="0">
                          <a:solidFill>
                            <a:schemeClr val="tx1"/>
                          </a:solidFill>
                          <a:effectLst/>
                          <a:latin typeface="+mn-lt"/>
                          <a:ea typeface="Adobe Fan Heiti Std B" pitchFamily="34" charset="-128"/>
                          <a:cs typeface="+mn-cs"/>
                        </a:rPr>
                        <a:t>Philosophy and Ethics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i="0" u="none" kern="1200" baseline="0" dirty="0">
                          <a:solidFill>
                            <a:schemeClr val="tx1"/>
                          </a:solidFill>
                          <a:effectLst/>
                          <a:latin typeface="+mn-lt"/>
                          <a:ea typeface="Adobe Fan Heiti Std B" pitchFamily="34" charset="-128"/>
                          <a:cs typeface="+mn-cs"/>
                        </a:rPr>
                        <a:t>Cadets Winter Camp </a:t>
                      </a:r>
                      <a:r>
                        <a:rPr lang="en-GB" sz="1000" b="0" i="1" u="none" kern="1200" baseline="0" dirty="0">
                          <a:solidFill>
                            <a:schemeClr val="tx1"/>
                          </a:solidFill>
                          <a:effectLst/>
                          <a:latin typeface="+mn-lt"/>
                          <a:ea typeface="Adobe Fan Heiti Std B" pitchFamily="34" charset="-128"/>
                          <a:cs typeface="+mn-cs"/>
                        </a:rPr>
                        <a:t>(CCF)</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i="0" kern="1200" dirty="0">
                          <a:solidFill>
                            <a:schemeClr val="tx1"/>
                          </a:solidFill>
                          <a:effectLst/>
                          <a:latin typeface="+mn-lt"/>
                          <a:ea typeface="+mn-ea"/>
                          <a:cs typeface="+mn-cs"/>
                        </a:rPr>
                        <a:t>And then there were none– </a:t>
                      </a:r>
                      <a:r>
                        <a:rPr lang="en-GB" sz="1000" b="0" i="1" kern="1200" dirty="0">
                          <a:solidFill>
                            <a:schemeClr val="tx1"/>
                          </a:solidFill>
                          <a:effectLst/>
                          <a:latin typeface="+mn-lt"/>
                          <a:ea typeface="+mn-ea"/>
                          <a:cs typeface="+mn-cs"/>
                        </a:rPr>
                        <a:t>English</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i="0" u="none" kern="1200" dirty="0">
                          <a:solidFill>
                            <a:schemeClr val="tx1"/>
                          </a:solidFill>
                          <a:effectLst/>
                          <a:latin typeface="+mn-lt"/>
                          <a:ea typeface="Adobe Fan Heiti Std B" pitchFamily="34" charset="-128"/>
                          <a:cs typeface="Times New Roman"/>
                        </a:rPr>
                        <a:t>Walton on the Naze – </a:t>
                      </a:r>
                      <a:r>
                        <a:rPr lang="en-GB" sz="1000" b="0" i="1" u="none" kern="1200" dirty="0">
                          <a:solidFill>
                            <a:schemeClr val="tx1"/>
                          </a:solidFill>
                          <a:effectLst/>
                          <a:latin typeface="+mn-lt"/>
                          <a:ea typeface="Adobe Fan Heiti Std B" pitchFamily="34" charset="-128"/>
                          <a:cs typeface="Times New Roman"/>
                        </a:rPr>
                        <a:t>Geography</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i="0" u="none" kern="1200" dirty="0">
                          <a:solidFill>
                            <a:schemeClr val="tx1"/>
                          </a:solidFill>
                          <a:effectLst/>
                          <a:latin typeface="+mn-lt"/>
                          <a:ea typeface="Adobe Fan Heiti Std B" pitchFamily="34" charset="-128"/>
                          <a:cs typeface="Times New Roman"/>
                        </a:rPr>
                        <a:t>Tate Modern  – </a:t>
                      </a:r>
                      <a:r>
                        <a:rPr lang="en-GB" sz="1000" b="0" i="1" u="none" kern="1200" dirty="0">
                          <a:solidFill>
                            <a:schemeClr val="tx1"/>
                          </a:solidFill>
                          <a:effectLst/>
                          <a:latin typeface="+mn-lt"/>
                          <a:ea typeface="Adobe Fan Heiti Std B" pitchFamily="34" charset="-128"/>
                          <a:cs typeface="Times New Roman"/>
                        </a:rPr>
                        <a:t>Art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u="none" kern="1200" baseline="0" dirty="0">
                          <a:solidFill>
                            <a:schemeClr val="tx1"/>
                          </a:solidFill>
                          <a:effectLst/>
                          <a:latin typeface="+mn-lt"/>
                          <a:ea typeface="Adobe Fan Heiti Std B" pitchFamily="34" charset="-128"/>
                          <a:cs typeface="Times New Roman"/>
                        </a:rPr>
                        <a:t>Sister Act Theatre – </a:t>
                      </a:r>
                      <a:r>
                        <a:rPr lang="en-GB" sz="1000" b="0" i="1" u="none" kern="1200" baseline="0" dirty="0">
                          <a:solidFill>
                            <a:schemeClr val="tx1"/>
                          </a:solidFill>
                          <a:effectLst/>
                          <a:latin typeface="+mn-lt"/>
                          <a:ea typeface="Adobe Fan Heiti Std B" pitchFamily="34" charset="-128"/>
                          <a:cs typeface="Times New Roman"/>
                        </a:rPr>
                        <a:t>P&amp;E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i="0" u="none" kern="1200" baseline="0" dirty="0">
                          <a:solidFill>
                            <a:schemeClr val="tx1"/>
                          </a:solidFill>
                          <a:effectLst/>
                          <a:latin typeface="+mn-lt"/>
                          <a:ea typeface="Adobe Fan Heiti Std B" pitchFamily="34" charset="-128"/>
                          <a:cs typeface="+mn-cs"/>
                        </a:rPr>
                        <a:t>What university &amp; what career? - </a:t>
                      </a:r>
                      <a:r>
                        <a:rPr lang="en-GB" sz="1000" b="0" i="1" u="none" kern="1200" baseline="0" dirty="0">
                          <a:solidFill>
                            <a:schemeClr val="tx1"/>
                          </a:solidFill>
                          <a:effectLst/>
                          <a:latin typeface="+mn-lt"/>
                          <a:ea typeface="Adobe Fan Heiti Std B" pitchFamily="34" charset="-128"/>
                          <a:cs typeface="+mn-cs"/>
                        </a:rPr>
                        <a:t>PSHCEE</a:t>
                      </a:r>
                    </a:p>
                  </a:txBody>
                  <a:tcPr marL="62719" marR="627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400" b="1" u="none" kern="1200" dirty="0">
                          <a:solidFill>
                            <a:srgbClr val="C00000"/>
                          </a:solidFill>
                          <a:effectLst/>
                          <a:latin typeface="Courier New" panose="02070309020205020404" pitchFamily="49" charset="0"/>
                          <a:ea typeface="Adobe Fan Heiti Std B" pitchFamily="34" charset="-128"/>
                          <a:cs typeface="Courier New" panose="02070309020205020404" pitchFamily="49" charset="0"/>
                        </a:rPr>
                        <a:t>Year 11</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GB" sz="1000" b="0" u="none" kern="1200" baseline="0" dirty="0">
                        <a:solidFill>
                          <a:schemeClr val="accent2">
                            <a:lumMod val="75000"/>
                          </a:schemeClr>
                        </a:solidFill>
                        <a:effectLst/>
                        <a:latin typeface="+mn-lt"/>
                        <a:ea typeface="Adobe Fan Heiti Std B" pitchFamily="34" charset="-128"/>
                        <a:cs typeface="Courier New" pitchFamily="49"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u="none" kern="1200" baseline="0" dirty="0">
                          <a:solidFill>
                            <a:schemeClr val="tx1"/>
                          </a:solidFill>
                          <a:effectLst/>
                          <a:latin typeface="+mn-lt"/>
                          <a:ea typeface="Adobe Fan Heiti Std B" pitchFamily="34" charset="-128"/>
                          <a:cs typeface="+mn-cs"/>
                        </a:rPr>
                        <a:t>London Central Mosque / St Paul’s Cathedral – </a:t>
                      </a:r>
                      <a:r>
                        <a:rPr lang="en-GB" sz="1000" b="0" i="1" u="none" kern="1200" baseline="0" dirty="0">
                          <a:solidFill>
                            <a:schemeClr val="tx1"/>
                          </a:solidFill>
                          <a:effectLst/>
                          <a:latin typeface="+mn-lt"/>
                          <a:ea typeface="Adobe Fan Heiti Std B" pitchFamily="34" charset="-128"/>
                          <a:cs typeface="+mn-cs"/>
                        </a:rPr>
                        <a:t>Philosophy and Ethics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i="0" u="none" kern="1200" baseline="0" dirty="0">
                          <a:solidFill>
                            <a:schemeClr val="tx1"/>
                          </a:solidFill>
                          <a:effectLst/>
                          <a:latin typeface="+mn-lt"/>
                          <a:ea typeface="Adobe Fan Heiti Std B" pitchFamily="34" charset="-128"/>
                          <a:cs typeface="+mn-cs"/>
                        </a:rPr>
                        <a:t>Cadets Winter Camp </a:t>
                      </a:r>
                      <a:r>
                        <a:rPr lang="en-GB" sz="1000" b="0" i="1" u="none" kern="1200" baseline="0" dirty="0">
                          <a:solidFill>
                            <a:schemeClr val="tx1"/>
                          </a:solidFill>
                          <a:effectLst/>
                          <a:latin typeface="+mn-lt"/>
                          <a:ea typeface="Adobe Fan Heiti Std B" pitchFamily="34" charset="-128"/>
                          <a:cs typeface="+mn-cs"/>
                        </a:rPr>
                        <a:t>(CCF)</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i="0" u="none" kern="1200" dirty="0">
                          <a:solidFill>
                            <a:schemeClr val="tx1"/>
                          </a:solidFill>
                          <a:effectLst/>
                          <a:latin typeface="+mn-lt"/>
                          <a:ea typeface="Adobe Fan Heiti Std B" pitchFamily="34" charset="-128"/>
                          <a:cs typeface="Times New Roman"/>
                        </a:rPr>
                        <a:t>Walton on the Naze – </a:t>
                      </a:r>
                      <a:r>
                        <a:rPr lang="en-GB" sz="1000" b="0" i="1" u="none" kern="1200" dirty="0">
                          <a:solidFill>
                            <a:schemeClr val="tx1"/>
                          </a:solidFill>
                          <a:effectLst/>
                          <a:latin typeface="+mn-lt"/>
                          <a:ea typeface="Adobe Fan Heiti Std B" pitchFamily="34" charset="-128"/>
                          <a:cs typeface="Times New Roman"/>
                        </a:rPr>
                        <a:t>Geography</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u="none" kern="1200" baseline="0" dirty="0">
                          <a:solidFill>
                            <a:schemeClr val="tx1"/>
                          </a:solidFill>
                          <a:effectLst/>
                          <a:latin typeface="+mn-lt"/>
                          <a:ea typeface="Adobe Fan Heiti Std B" pitchFamily="34" charset="-128"/>
                          <a:cs typeface="Times New Roman"/>
                        </a:rPr>
                        <a:t>Sister Act Theatre – </a:t>
                      </a:r>
                      <a:r>
                        <a:rPr lang="en-GB" sz="1000" b="0" i="1" u="none" kern="1200" baseline="0" dirty="0">
                          <a:solidFill>
                            <a:schemeClr val="tx1"/>
                          </a:solidFill>
                          <a:effectLst/>
                          <a:latin typeface="+mn-lt"/>
                          <a:ea typeface="Adobe Fan Heiti Std B" pitchFamily="34" charset="-128"/>
                          <a:cs typeface="Times New Roman"/>
                        </a:rPr>
                        <a:t>P&amp;E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i="0" u="none" kern="1200" baseline="0" dirty="0">
                          <a:solidFill>
                            <a:schemeClr val="tx1"/>
                          </a:solidFill>
                          <a:effectLst/>
                          <a:latin typeface="+mn-lt"/>
                          <a:ea typeface="Adobe Fan Heiti Std B" pitchFamily="34" charset="-128"/>
                          <a:cs typeface="Times New Roman"/>
                        </a:rPr>
                        <a:t>School Aerospace Careers – </a:t>
                      </a:r>
                      <a:r>
                        <a:rPr lang="en-GB" sz="1000" b="0" i="1" u="none" kern="1200" baseline="0" dirty="0">
                          <a:solidFill>
                            <a:schemeClr val="tx1"/>
                          </a:solidFill>
                          <a:effectLst/>
                          <a:latin typeface="+mn-lt"/>
                          <a:ea typeface="Adobe Fan Heiti Std B" pitchFamily="34" charset="-128"/>
                          <a:cs typeface="Times New Roman"/>
                        </a:rPr>
                        <a:t>Maths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i="0" u="none" kern="1200" baseline="0" dirty="0">
                          <a:solidFill>
                            <a:schemeClr val="tx1"/>
                          </a:solidFill>
                          <a:effectLst/>
                          <a:latin typeface="+mn-lt"/>
                          <a:ea typeface="Adobe Fan Heiti Std B" pitchFamily="34" charset="-128"/>
                          <a:cs typeface="+mn-cs"/>
                        </a:rPr>
                        <a:t>Science Museum – </a:t>
                      </a:r>
                      <a:r>
                        <a:rPr lang="en-GB" sz="1000" b="0" i="1" u="none" kern="1200" baseline="0" dirty="0">
                          <a:solidFill>
                            <a:schemeClr val="tx1"/>
                          </a:solidFill>
                          <a:effectLst/>
                          <a:latin typeface="+mn-lt"/>
                          <a:ea typeface="Adobe Fan Heiti Std B" pitchFamily="34" charset="-128"/>
                          <a:cs typeface="+mn-cs"/>
                        </a:rPr>
                        <a:t>Computer Science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i="0" u="none" kern="1200" baseline="0" dirty="0">
                          <a:solidFill>
                            <a:schemeClr val="tx1"/>
                          </a:solidFill>
                          <a:effectLst/>
                          <a:latin typeface="+mn-lt"/>
                          <a:ea typeface="Adobe Fan Heiti Std B" pitchFamily="34" charset="-128"/>
                          <a:cs typeface="+mn-cs"/>
                        </a:rPr>
                        <a:t>A Christmas Carol Theatre – </a:t>
                      </a:r>
                      <a:r>
                        <a:rPr lang="en-GB" sz="1000" b="0" i="1" u="none" kern="1200" baseline="0" dirty="0">
                          <a:solidFill>
                            <a:schemeClr val="tx1"/>
                          </a:solidFill>
                          <a:effectLst/>
                          <a:latin typeface="+mn-lt"/>
                          <a:ea typeface="Adobe Fan Heiti Std B" pitchFamily="34" charset="-128"/>
                          <a:cs typeface="+mn-cs"/>
                        </a:rPr>
                        <a:t>English</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i="0" u="none" kern="1200" baseline="0" dirty="0">
                          <a:solidFill>
                            <a:schemeClr val="tx1"/>
                          </a:solidFill>
                          <a:effectLst/>
                          <a:latin typeface="+mn-lt"/>
                          <a:ea typeface="Adobe Fan Heiti Std B" pitchFamily="34" charset="-128"/>
                          <a:cs typeface="Times New Roman"/>
                        </a:rPr>
                        <a:t>Tutor2U workshop – </a:t>
                      </a:r>
                      <a:r>
                        <a:rPr lang="en-GB" sz="1000" b="0" i="1" u="none" kern="1200" baseline="0" dirty="0">
                          <a:solidFill>
                            <a:schemeClr val="tx1"/>
                          </a:solidFill>
                          <a:effectLst/>
                          <a:latin typeface="+mn-lt"/>
                          <a:ea typeface="Adobe Fan Heiti Std B" pitchFamily="34" charset="-128"/>
                          <a:cs typeface="Times New Roman"/>
                        </a:rPr>
                        <a:t>Business Studies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i="0" u="none" kern="1200" baseline="0" dirty="0">
                          <a:solidFill>
                            <a:schemeClr val="tx1"/>
                          </a:solidFill>
                          <a:effectLst/>
                          <a:latin typeface="+mn-lt"/>
                          <a:ea typeface="Adobe Fan Heiti Std B" pitchFamily="34" charset="-128"/>
                          <a:cs typeface="Times New Roman"/>
                        </a:rPr>
                        <a:t>New Designers </a:t>
                      </a:r>
                      <a:r>
                        <a:rPr lang="en-GB" sz="1000" b="0" i="1" u="none" kern="1200" baseline="0" dirty="0">
                          <a:solidFill>
                            <a:schemeClr val="tx1"/>
                          </a:solidFill>
                          <a:effectLst/>
                          <a:latin typeface="+mn-lt"/>
                          <a:ea typeface="Adobe Fan Heiti Std B" pitchFamily="34" charset="-128"/>
                          <a:cs typeface="Times New Roman"/>
                        </a:rPr>
                        <a:t>– D &amp; 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GB" sz="1000" b="0" i="1" u="none" kern="1200" baseline="0" dirty="0">
                        <a:solidFill>
                          <a:schemeClr val="tx1"/>
                        </a:solidFill>
                        <a:effectLst/>
                        <a:latin typeface="+mn-lt"/>
                        <a:ea typeface="Adobe Fan Heiti Std B"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GB" sz="1000" b="0" i="1" u="none" kern="1200" baseline="0" dirty="0">
                        <a:solidFill>
                          <a:schemeClr val="tx1"/>
                        </a:solidFill>
                        <a:effectLst/>
                        <a:latin typeface="+mn-lt"/>
                        <a:ea typeface="Adobe Fan Heiti Std B"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GB" sz="1000" b="0" i="1" u="none" kern="1200" baseline="0" dirty="0">
                        <a:solidFill>
                          <a:schemeClr val="tx1"/>
                        </a:solidFill>
                        <a:effectLst/>
                        <a:latin typeface="+mn-lt"/>
                        <a:ea typeface="Adobe Fan Heiti Std B" pitchFamily="34" charset="-128"/>
                        <a:cs typeface="Times New Roman"/>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GB" sz="1000" b="0" i="1" u="none" kern="1200" dirty="0">
                        <a:solidFill>
                          <a:schemeClr val="tx1"/>
                        </a:solidFill>
                        <a:effectLst/>
                        <a:latin typeface="+mn-lt"/>
                        <a:ea typeface="Adobe Fan Heiti Std B" pitchFamily="34" charset="-128"/>
                        <a:cs typeface="Times New Roman"/>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GB" sz="1000" b="0" i="1" u="none" kern="1200" baseline="0" dirty="0">
                        <a:solidFill>
                          <a:schemeClr val="tx1"/>
                        </a:solidFill>
                        <a:effectLst/>
                        <a:latin typeface="+mn-lt"/>
                        <a:ea typeface="Adobe Fan Heiti Std B"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GB" sz="1000" b="0" i="1" u="none" kern="1200" baseline="0" dirty="0">
                        <a:solidFill>
                          <a:schemeClr val="tx1"/>
                        </a:solidFill>
                        <a:effectLst/>
                        <a:latin typeface="+mn-lt"/>
                        <a:ea typeface="Adobe Fan Heiti Std B" pitchFamily="34" charset="-128"/>
                        <a:cs typeface="+mn-cs"/>
                      </a:endParaRPr>
                    </a:p>
                  </a:txBody>
                  <a:tcPr marL="62719" marR="627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lgn="ctr">
                        <a:spcAft>
                          <a:spcPts val="0"/>
                        </a:spcAft>
                        <a:buFont typeface="Wingdings" panose="05000000000000000000" pitchFamily="2" charset="2"/>
                        <a:buNone/>
                      </a:pPr>
                      <a:r>
                        <a:rPr lang="en-GB" sz="1400" b="1" u="none" dirty="0">
                          <a:solidFill>
                            <a:srgbClr val="C00000"/>
                          </a:solidFill>
                          <a:effectLst/>
                          <a:latin typeface="Courier New" panose="02070309020205020404" pitchFamily="49" charset="0"/>
                          <a:ea typeface="Adobe Fan Heiti Std B" pitchFamily="34" charset="-128"/>
                          <a:cs typeface="Courier New" panose="02070309020205020404" pitchFamily="49" charset="0"/>
                        </a:rPr>
                        <a:t>Year 12</a:t>
                      </a:r>
                    </a:p>
                    <a:p>
                      <a:pPr marL="171450" indent="-171450">
                        <a:spcAft>
                          <a:spcPts val="0"/>
                        </a:spcAft>
                        <a:buFont typeface="Wingdings" panose="05000000000000000000" pitchFamily="2" charset="2"/>
                        <a:buChar char="v"/>
                      </a:pPr>
                      <a:endParaRPr lang="en-GB" sz="1000" b="0" u="none" dirty="0">
                        <a:effectLst/>
                        <a:latin typeface="+mj-lt"/>
                        <a:ea typeface="Adobe Fan Heiti Std B" pitchFamily="34" charset="-128"/>
                        <a:cs typeface="Times New Roman"/>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i="0" u="none" kern="1200" baseline="0" dirty="0">
                          <a:solidFill>
                            <a:schemeClr val="tx1"/>
                          </a:solidFill>
                          <a:effectLst/>
                          <a:latin typeface="+mn-lt"/>
                          <a:ea typeface="Adobe Fan Heiti Std B" pitchFamily="34" charset="-128"/>
                          <a:cs typeface="+mn-cs"/>
                        </a:rPr>
                        <a:t>Cadets Winter Camp </a:t>
                      </a:r>
                      <a:r>
                        <a:rPr lang="en-GB" sz="1000" b="0" i="1" u="none" kern="1200" baseline="0" dirty="0">
                          <a:solidFill>
                            <a:schemeClr val="tx1"/>
                          </a:solidFill>
                          <a:effectLst/>
                          <a:latin typeface="+mn-lt"/>
                          <a:ea typeface="Adobe Fan Heiti Std B" pitchFamily="34" charset="-128"/>
                          <a:cs typeface="+mn-cs"/>
                        </a:rPr>
                        <a:t>(CCF)</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i="0" u="none" kern="1200" baseline="0" dirty="0">
                          <a:solidFill>
                            <a:schemeClr val="tx1"/>
                          </a:solidFill>
                          <a:effectLst/>
                          <a:latin typeface="+mn-lt"/>
                          <a:ea typeface="Adobe Fan Heiti Std B" pitchFamily="34" charset="-128"/>
                          <a:cs typeface="+mn-cs"/>
                        </a:rPr>
                        <a:t>Science Museum – </a:t>
                      </a:r>
                      <a:r>
                        <a:rPr lang="en-GB" sz="1000" b="0" i="1" u="none" kern="1200" baseline="0" dirty="0">
                          <a:solidFill>
                            <a:schemeClr val="tx1"/>
                          </a:solidFill>
                          <a:effectLst/>
                          <a:latin typeface="+mn-lt"/>
                          <a:ea typeface="Adobe Fan Heiti Std B" pitchFamily="34" charset="-128"/>
                          <a:cs typeface="+mn-cs"/>
                        </a:rPr>
                        <a:t>Computer Science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i="0" u="none" kern="1200" baseline="0" dirty="0">
                          <a:solidFill>
                            <a:schemeClr val="tx1"/>
                          </a:solidFill>
                          <a:effectLst/>
                          <a:latin typeface="+mn-lt"/>
                          <a:ea typeface="Adobe Fan Heiti Std B" pitchFamily="34" charset="-128"/>
                          <a:cs typeface="+mn-cs"/>
                        </a:rPr>
                        <a:t>Parliament and Supreme Court – </a:t>
                      </a:r>
                      <a:r>
                        <a:rPr lang="en-GB" sz="1000" b="0" i="1" u="none" kern="1200" baseline="0" dirty="0">
                          <a:solidFill>
                            <a:schemeClr val="tx1"/>
                          </a:solidFill>
                          <a:effectLst/>
                          <a:latin typeface="+mn-lt"/>
                          <a:ea typeface="Adobe Fan Heiti Std B" pitchFamily="34" charset="-128"/>
                          <a:cs typeface="+mn-cs"/>
                        </a:rPr>
                        <a:t>Politics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i="0" u="none" kern="1200" baseline="0" dirty="0">
                          <a:solidFill>
                            <a:schemeClr val="tx1"/>
                          </a:solidFill>
                          <a:effectLst/>
                          <a:latin typeface="+mn-lt"/>
                          <a:ea typeface="Adobe Fan Heiti Std B" pitchFamily="34" charset="-128"/>
                          <a:cs typeface="+mn-cs"/>
                        </a:rPr>
                        <a:t>National Portrait Gallery </a:t>
                      </a:r>
                      <a:r>
                        <a:rPr lang="en-GB" sz="1000" b="0" i="1" u="none" kern="1200" baseline="0" dirty="0">
                          <a:solidFill>
                            <a:schemeClr val="tx1"/>
                          </a:solidFill>
                          <a:effectLst/>
                          <a:latin typeface="+mn-lt"/>
                          <a:ea typeface="Adobe Fan Heiti Std B" pitchFamily="34" charset="-128"/>
                          <a:cs typeface="+mn-cs"/>
                        </a:rPr>
                        <a:t>– Art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i="0" u="none" kern="1200" baseline="0" dirty="0">
                          <a:solidFill>
                            <a:schemeClr val="tx1"/>
                          </a:solidFill>
                          <a:effectLst/>
                          <a:latin typeface="+mn-lt"/>
                          <a:ea typeface="Adobe Fan Heiti Std B" pitchFamily="34" charset="-128"/>
                          <a:cs typeface="+mn-cs"/>
                        </a:rPr>
                        <a:t>Tottenham Hotspur Stadium: Careers, University &amp; Apprenticeship Fair – </a:t>
                      </a:r>
                      <a:r>
                        <a:rPr lang="en-GB" sz="1000" b="0" i="1" u="none" kern="1200" baseline="0" dirty="0">
                          <a:solidFill>
                            <a:schemeClr val="tx1"/>
                          </a:solidFill>
                          <a:effectLst/>
                          <a:latin typeface="+mn-lt"/>
                          <a:ea typeface="Adobe Fan Heiti Std B" pitchFamily="34" charset="-128"/>
                          <a:cs typeface="+mn-cs"/>
                        </a:rPr>
                        <a:t>PSHCEE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i="0" u="none" kern="1200" baseline="0" dirty="0">
                          <a:solidFill>
                            <a:schemeClr val="tx1"/>
                          </a:solidFill>
                          <a:effectLst/>
                          <a:latin typeface="+mn-lt"/>
                          <a:ea typeface="Adobe Fan Heiti Std B" pitchFamily="34" charset="-128"/>
                          <a:cs typeface="Times New Roman"/>
                        </a:rPr>
                        <a:t>Work Experience – </a:t>
                      </a:r>
                      <a:r>
                        <a:rPr lang="en-GB" sz="1000" b="0" i="1" u="none" kern="1200" baseline="0" dirty="0">
                          <a:solidFill>
                            <a:schemeClr val="tx1"/>
                          </a:solidFill>
                          <a:effectLst/>
                          <a:latin typeface="+mn-lt"/>
                          <a:ea typeface="Adobe Fan Heiti Std B" pitchFamily="34" charset="-128"/>
                          <a:cs typeface="Times New Roman"/>
                        </a:rPr>
                        <a:t>PSHCEE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u="none" kern="1200" baseline="0" dirty="0">
                          <a:solidFill>
                            <a:schemeClr val="tx1"/>
                          </a:solidFill>
                          <a:effectLst/>
                          <a:latin typeface="+mn-lt"/>
                          <a:ea typeface="Adobe Fan Heiti Std B" pitchFamily="34" charset="-128"/>
                          <a:cs typeface="+mn-cs"/>
                        </a:rPr>
                        <a:t>Curwen Print – </a:t>
                      </a:r>
                      <a:r>
                        <a:rPr lang="en-GB" sz="1000" b="0" i="1" u="none" kern="1200" baseline="0" dirty="0">
                          <a:solidFill>
                            <a:schemeClr val="tx1"/>
                          </a:solidFill>
                          <a:effectLst/>
                          <a:latin typeface="+mn-lt"/>
                          <a:ea typeface="Adobe Fan Heiti Std B" pitchFamily="34" charset="-128"/>
                          <a:cs typeface="+mn-cs"/>
                        </a:rPr>
                        <a:t>Art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i="0" u="none" kern="1200" baseline="0" dirty="0">
                          <a:solidFill>
                            <a:schemeClr val="tx1"/>
                          </a:solidFill>
                          <a:effectLst/>
                          <a:latin typeface="+mn-lt"/>
                          <a:ea typeface="Adobe Fan Heiti Std B" pitchFamily="34" charset="-128"/>
                          <a:cs typeface="+mn-cs"/>
                        </a:rPr>
                        <a:t>Photographer Gallery – </a:t>
                      </a:r>
                      <a:r>
                        <a:rPr lang="en-GB" sz="1000" b="0" i="1" u="none" kern="1200" baseline="0" dirty="0">
                          <a:solidFill>
                            <a:schemeClr val="tx1"/>
                          </a:solidFill>
                          <a:effectLst/>
                          <a:latin typeface="+mn-lt"/>
                          <a:ea typeface="Adobe Fan Heiti Std B" pitchFamily="34" charset="-128"/>
                          <a:cs typeface="+mn-cs"/>
                        </a:rPr>
                        <a:t>Photography</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i="0" u="none" kern="1200" baseline="0" dirty="0">
                          <a:solidFill>
                            <a:schemeClr val="tx1"/>
                          </a:solidFill>
                          <a:effectLst/>
                          <a:latin typeface="+mn-lt"/>
                          <a:ea typeface="Adobe Fan Heiti Std B" pitchFamily="34" charset="-128"/>
                          <a:cs typeface="+mn-cs"/>
                        </a:rPr>
                        <a:t>Kings Cross – </a:t>
                      </a:r>
                      <a:r>
                        <a:rPr lang="en-GB" sz="1000" b="0" i="1" u="none" kern="1200" baseline="0" dirty="0">
                          <a:solidFill>
                            <a:schemeClr val="tx1"/>
                          </a:solidFill>
                          <a:effectLst/>
                          <a:latin typeface="+mn-lt"/>
                          <a:ea typeface="Adobe Fan Heiti Std B" pitchFamily="34" charset="-128"/>
                          <a:cs typeface="+mn-cs"/>
                        </a:rPr>
                        <a:t>Geography</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i="0" u="none" kern="1200" baseline="0" dirty="0">
                          <a:solidFill>
                            <a:schemeClr val="tx1"/>
                          </a:solidFill>
                          <a:effectLst/>
                          <a:latin typeface="+mn-lt"/>
                          <a:ea typeface="Adobe Fan Heiti Std B" pitchFamily="34" charset="-128"/>
                          <a:cs typeface="+mn-cs"/>
                        </a:rPr>
                        <a:t>London Docklands - </a:t>
                      </a:r>
                      <a:r>
                        <a:rPr lang="en-GB" sz="1000" b="0" i="1" u="none" kern="1200" baseline="0" dirty="0">
                          <a:solidFill>
                            <a:schemeClr val="tx1"/>
                          </a:solidFill>
                          <a:effectLst/>
                          <a:latin typeface="+mn-lt"/>
                          <a:ea typeface="Adobe Fan Heiti Std B" pitchFamily="34" charset="-128"/>
                          <a:cs typeface="+mn-cs"/>
                        </a:rPr>
                        <a:t>Geography</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i="0" u="none" kern="1200" baseline="0" dirty="0">
                          <a:solidFill>
                            <a:schemeClr val="tx1"/>
                          </a:solidFill>
                          <a:effectLst/>
                          <a:latin typeface="+mn-lt"/>
                          <a:ea typeface="Adobe Fan Heiti Std B" pitchFamily="34" charset="-128"/>
                          <a:cs typeface="Times New Roman"/>
                        </a:rPr>
                        <a:t>Alton Towers – </a:t>
                      </a:r>
                      <a:r>
                        <a:rPr lang="en-GB" sz="1000" b="0" i="1" u="none" kern="1200" baseline="0" dirty="0">
                          <a:solidFill>
                            <a:schemeClr val="tx1"/>
                          </a:solidFill>
                          <a:effectLst/>
                          <a:latin typeface="+mn-lt"/>
                          <a:ea typeface="Adobe Fan Heiti Std B" pitchFamily="34" charset="-128"/>
                          <a:cs typeface="Times New Roman"/>
                        </a:rPr>
                        <a:t>Business Studies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i="0" u="none" kern="1200" baseline="0" dirty="0">
                          <a:solidFill>
                            <a:schemeClr val="tx1"/>
                          </a:solidFill>
                          <a:effectLst/>
                          <a:latin typeface="+mn-lt"/>
                          <a:ea typeface="Adobe Fan Heiti Std B" pitchFamily="34" charset="-128"/>
                          <a:cs typeface="Times New Roman"/>
                        </a:rPr>
                        <a:t>New Designers </a:t>
                      </a:r>
                      <a:r>
                        <a:rPr lang="en-GB" sz="1000" b="0" i="1" u="none" kern="1200" baseline="0" dirty="0">
                          <a:solidFill>
                            <a:schemeClr val="tx1"/>
                          </a:solidFill>
                          <a:effectLst/>
                          <a:latin typeface="+mn-lt"/>
                          <a:ea typeface="Adobe Fan Heiti Std B" pitchFamily="34" charset="-128"/>
                          <a:cs typeface="Times New Roman"/>
                        </a:rPr>
                        <a:t>– D &amp; 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i="0" u="none" kern="1200" baseline="0" dirty="0">
                          <a:solidFill>
                            <a:schemeClr val="tx1"/>
                          </a:solidFill>
                          <a:effectLst/>
                          <a:latin typeface="+mn-lt"/>
                          <a:ea typeface="Adobe Fan Heiti Std B" pitchFamily="34" charset="-128"/>
                          <a:cs typeface="Times New Roman"/>
                        </a:rPr>
                        <a:t>St Albans Study - </a:t>
                      </a:r>
                      <a:r>
                        <a:rPr lang="en-GB" sz="1000" b="0" i="1" u="none" kern="1200" baseline="0" dirty="0">
                          <a:solidFill>
                            <a:schemeClr val="tx1"/>
                          </a:solidFill>
                          <a:effectLst/>
                          <a:latin typeface="+mn-lt"/>
                          <a:ea typeface="Adobe Fan Heiti Std B" pitchFamily="34" charset="-128"/>
                          <a:cs typeface="Times New Roman"/>
                        </a:rPr>
                        <a:t>Geography</a:t>
                      </a:r>
                      <a:endParaRPr lang="en-GB" sz="1000" b="0" u="none" dirty="0">
                        <a:effectLst/>
                        <a:latin typeface="+mj-lt"/>
                        <a:ea typeface="Adobe Fan Heiti Std B" pitchFamily="34" charset="-128"/>
                        <a:cs typeface="Times New Roman"/>
                      </a:endParaRPr>
                    </a:p>
                  </a:txBody>
                  <a:tcPr marL="62719" marR="627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indent="0" algn="ctr">
                        <a:spcAft>
                          <a:spcPts val="0"/>
                        </a:spcAft>
                        <a:buFont typeface="Wingdings" panose="05000000000000000000" pitchFamily="2" charset="2"/>
                        <a:buNone/>
                      </a:pPr>
                      <a:r>
                        <a:rPr lang="en-GB" sz="1400" b="1" u="none" dirty="0">
                          <a:solidFill>
                            <a:srgbClr val="C00000"/>
                          </a:solidFill>
                          <a:effectLst/>
                          <a:latin typeface="Courier New" panose="02070309020205020404" pitchFamily="49" charset="0"/>
                          <a:ea typeface="Adobe Fan Heiti Std B" pitchFamily="34" charset="-128"/>
                          <a:cs typeface="Courier New" panose="02070309020205020404" pitchFamily="49" charset="0"/>
                        </a:rPr>
                        <a:t>Year 13</a:t>
                      </a:r>
                      <a:endParaRPr lang="en-GB" sz="1400" b="0" u="none" dirty="0">
                        <a:solidFill>
                          <a:schemeClr val="accent2">
                            <a:lumMod val="75000"/>
                          </a:schemeClr>
                        </a:solidFill>
                        <a:effectLst/>
                        <a:latin typeface="+mj-lt"/>
                        <a:ea typeface="Adobe Fan Heiti Std B" pitchFamily="34" charset="-128"/>
                        <a:cs typeface="Courier New" pitchFamily="49" charset="0"/>
                      </a:endParaRPr>
                    </a:p>
                    <a:p>
                      <a:pPr marL="0" indent="0" algn="ctr">
                        <a:spcAft>
                          <a:spcPts val="0"/>
                        </a:spcAft>
                        <a:buFont typeface="Wingdings" panose="05000000000000000000" pitchFamily="2" charset="2"/>
                        <a:buNone/>
                      </a:pPr>
                      <a:endParaRPr lang="en-GB" sz="1400" b="0" u="none" dirty="0">
                        <a:solidFill>
                          <a:schemeClr val="accent2">
                            <a:lumMod val="75000"/>
                          </a:schemeClr>
                        </a:solidFill>
                        <a:effectLst/>
                        <a:latin typeface="+mj-lt"/>
                        <a:ea typeface="Adobe Fan Heiti Std B" pitchFamily="34" charset="-128"/>
                        <a:cs typeface="Courier New" pitchFamily="49"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i="0" u="none" kern="1200" baseline="0" dirty="0">
                          <a:solidFill>
                            <a:schemeClr val="tx1"/>
                          </a:solidFill>
                          <a:effectLst/>
                          <a:latin typeface="+mn-lt"/>
                          <a:ea typeface="Adobe Fan Heiti Std B" pitchFamily="34" charset="-128"/>
                          <a:cs typeface="+mn-cs"/>
                        </a:rPr>
                        <a:t>Cadets Winter Camp </a:t>
                      </a:r>
                      <a:r>
                        <a:rPr lang="en-GB" sz="1000" b="0" i="1" u="none" kern="1200" baseline="0" dirty="0">
                          <a:solidFill>
                            <a:schemeClr val="tx1"/>
                          </a:solidFill>
                          <a:effectLst/>
                          <a:latin typeface="+mn-lt"/>
                          <a:ea typeface="Adobe Fan Heiti Std B" pitchFamily="34" charset="-128"/>
                          <a:cs typeface="+mn-cs"/>
                        </a:rPr>
                        <a:t>(CCF)</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i="0" u="none" kern="1200" baseline="0" dirty="0">
                          <a:solidFill>
                            <a:schemeClr val="tx1"/>
                          </a:solidFill>
                          <a:effectLst/>
                          <a:latin typeface="+mn-lt"/>
                          <a:ea typeface="Adobe Fan Heiti Std B" pitchFamily="34" charset="-128"/>
                          <a:cs typeface="+mn-cs"/>
                        </a:rPr>
                        <a:t>Science Museum – </a:t>
                      </a:r>
                      <a:r>
                        <a:rPr lang="en-GB" sz="1000" b="0" i="1" u="none" kern="1200" baseline="0" dirty="0">
                          <a:solidFill>
                            <a:schemeClr val="tx1"/>
                          </a:solidFill>
                          <a:effectLst/>
                          <a:latin typeface="+mn-lt"/>
                          <a:ea typeface="Adobe Fan Heiti Std B" pitchFamily="34" charset="-128"/>
                          <a:cs typeface="+mn-cs"/>
                        </a:rPr>
                        <a:t>Computer Science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i="0" u="none" kern="1200" baseline="0" dirty="0">
                          <a:solidFill>
                            <a:schemeClr val="tx1"/>
                          </a:solidFill>
                          <a:effectLst/>
                          <a:latin typeface="+mn-lt"/>
                          <a:ea typeface="Adobe Fan Heiti Std B" pitchFamily="34" charset="-128"/>
                          <a:cs typeface="+mn-cs"/>
                        </a:rPr>
                        <a:t>Parliament and Supreme Court – </a:t>
                      </a:r>
                      <a:r>
                        <a:rPr lang="en-GB" sz="1000" b="0" i="1" u="none" kern="1200" baseline="0" dirty="0">
                          <a:solidFill>
                            <a:schemeClr val="tx1"/>
                          </a:solidFill>
                          <a:effectLst/>
                          <a:latin typeface="+mn-lt"/>
                          <a:ea typeface="Adobe Fan Heiti Std B" pitchFamily="34" charset="-128"/>
                          <a:cs typeface="+mn-cs"/>
                        </a:rPr>
                        <a:t>Politics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i="0" u="none" kern="1200" baseline="0" dirty="0">
                          <a:solidFill>
                            <a:schemeClr val="tx1"/>
                          </a:solidFill>
                          <a:effectLst/>
                          <a:latin typeface="+mn-lt"/>
                          <a:ea typeface="Adobe Fan Heiti Std B" pitchFamily="34" charset="-128"/>
                          <a:cs typeface="+mn-cs"/>
                        </a:rPr>
                        <a:t>National Portrait Gallery </a:t>
                      </a:r>
                      <a:r>
                        <a:rPr lang="en-GB" sz="1000" b="0" i="1" u="none" kern="1200" baseline="0" dirty="0">
                          <a:solidFill>
                            <a:schemeClr val="tx1"/>
                          </a:solidFill>
                          <a:effectLst/>
                          <a:latin typeface="+mn-lt"/>
                          <a:ea typeface="Adobe Fan Heiti Std B" pitchFamily="34" charset="-128"/>
                          <a:cs typeface="+mn-cs"/>
                        </a:rPr>
                        <a:t>– Art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u="none" kern="1200" baseline="0" dirty="0">
                          <a:solidFill>
                            <a:schemeClr val="tx1"/>
                          </a:solidFill>
                          <a:effectLst/>
                          <a:latin typeface="+mn-lt"/>
                          <a:ea typeface="Adobe Fan Heiti Std B" pitchFamily="34" charset="-128"/>
                          <a:cs typeface="+mn-cs"/>
                        </a:rPr>
                        <a:t>Curwen Print – </a:t>
                      </a:r>
                      <a:r>
                        <a:rPr lang="en-GB" sz="1000" b="0" i="1" u="none" kern="1200" baseline="0" dirty="0">
                          <a:solidFill>
                            <a:schemeClr val="tx1"/>
                          </a:solidFill>
                          <a:effectLst/>
                          <a:latin typeface="+mn-lt"/>
                          <a:ea typeface="Adobe Fan Heiti Std B" pitchFamily="34" charset="-128"/>
                          <a:cs typeface="+mn-cs"/>
                        </a:rPr>
                        <a:t>Art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i="0" u="none" kern="1200" baseline="0" dirty="0">
                          <a:solidFill>
                            <a:schemeClr val="tx1"/>
                          </a:solidFill>
                          <a:effectLst/>
                          <a:latin typeface="+mn-lt"/>
                          <a:ea typeface="Adobe Fan Heiti Std B" pitchFamily="34" charset="-128"/>
                          <a:cs typeface="+mn-cs"/>
                        </a:rPr>
                        <a:t>Photographer Gallery - </a:t>
                      </a:r>
                      <a:r>
                        <a:rPr lang="en-GB" sz="1000" b="0" i="1" u="none" kern="1200" baseline="0" dirty="0">
                          <a:solidFill>
                            <a:schemeClr val="tx1"/>
                          </a:solidFill>
                          <a:effectLst/>
                          <a:latin typeface="+mn-lt"/>
                          <a:ea typeface="Adobe Fan Heiti Std B" pitchFamily="34" charset="-128"/>
                          <a:cs typeface="+mn-cs"/>
                        </a:rPr>
                        <a:t>Photography</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GB" sz="1000" b="0" i="1" u="none" kern="1200" baseline="0" dirty="0">
                        <a:solidFill>
                          <a:schemeClr val="tx1"/>
                        </a:solidFill>
                        <a:effectLst/>
                        <a:latin typeface="+mn-lt"/>
                        <a:ea typeface="Adobe Fan Heiti Std B"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GB" sz="1000" b="0" i="1" u="none" kern="1200" baseline="0" dirty="0">
                        <a:solidFill>
                          <a:schemeClr val="tx1"/>
                        </a:solidFill>
                        <a:effectLst/>
                        <a:latin typeface="+mn-lt"/>
                        <a:ea typeface="Adobe Fan Heiti Std B"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GB" sz="1000" b="0" i="1" u="none" kern="1200" baseline="0" dirty="0">
                        <a:solidFill>
                          <a:schemeClr val="tx1"/>
                        </a:solidFill>
                        <a:effectLst/>
                        <a:latin typeface="+mn-lt"/>
                        <a:ea typeface="Adobe Fan Heiti Std B" pitchFamily="34" charset="-128"/>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000" b="0" i="1" u="none" kern="1200" dirty="0">
                        <a:solidFill>
                          <a:schemeClr val="tx1"/>
                        </a:solidFill>
                        <a:effectLst/>
                        <a:latin typeface="+mn-lt"/>
                        <a:ea typeface="Adobe Fan Heiti Std B" pitchFamily="34" charset="-128"/>
                        <a:cs typeface="Times New Roman"/>
                      </a:endParaRPr>
                    </a:p>
                  </a:txBody>
                  <a:tcPr marL="62719" marR="627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5" name="Rectangle 3"/>
          <p:cNvSpPr>
            <a:spLocks noChangeArrowheads="1"/>
          </p:cNvSpPr>
          <p:nvPr/>
        </p:nvSpPr>
        <p:spPr bwMode="auto">
          <a:xfrm>
            <a:off x="235999" y="620688"/>
            <a:ext cx="864096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GB" sz="1400" b="1" dirty="0">
                <a:latin typeface="Adobe Song Std L" pitchFamily="18" charset="-128"/>
                <a:ea typeface="Adobe Song Std L" pitchFamily="18" charset="-128"/>
                <a:cs typeface="Times New Roman" pitchFamily="18" charset="0"/>
              </a:rPr>
              <a:t>We offer our students an excellent range of extra-curricular activities and enrichment programmes</a:t>
            </a:r>
            <a:r>
              <a:rPr lang="en-GB" sz="1400" dirty="0">
                <a:latin typeface="Adobe Song Std L" pitchFamily="18" charset="-128"/>
                <a:ea typeface="Adobe Song Std L" pitchFamily="18" charset="-128"/>
                <a:cs typeface="Times New Roman" pitchFamily="18" charset="0"/>
              </a:rPr>
              <a:t>. As part of our enrichment programme, we offer the following trips and workshops throughout the academic year, some of which are subject linked.</a:t>
            </a:r>
            <a:endParaRPr lang="en-GB" sz="1400" dirty="0">
              <a:latin typeface="Adobe Song Std L" pitchFamily="18" charset="-128"/>
              <a:ea typeface="Adobe Song Std L" pitchFamily="18" charset="-128"/>
              <a:cs typeface="Arial" pitchFamily="34" charset="0"/>
            </a:endParaRPr>
          </a:p>
        </p:txBody>
      </p:sp>
      <p:sp>
        <p:nvSpPr>
          <p:cNvPr id="6" name="Rectangle 5"/>
          <p:cNvSpPr/>
          <p:nvPr/>
        </p:nvSpPr>
        <p:spPr>
          <a:xfrm>
            <a:off x="235999" y="4506636"/>
            <a:ext cx="8824322" cy="523220"/>
          </a:xfrm>
          <a:prstGeom prst="rect">
            <a:avLst/>
          </a:prstGeom>
        </p:spPr>
        <p:txBody>
          <a:bodyPr wrap="square">
            <a:spAutoFit/>
          </a:bodyPr>
          <a:lstStyle/>
          <a:p>
            <a:pPr lvl="0" eaLnBrk="0" fontAlgn="base" hangingPunct="0">
              <a:spcBef>
                <a:spcPct val="0"/>
              </a:spcBef>
              <a:spcAft>
                <a:spcPct val="0"/>
              </a:spcAft>
            </a:pPr>
            <a:r>
              <a:rPr lang="en-GB" sz="1400" dirty="0">
                <a:latin typeface="Adobe Song Std L" pitchFamily="18" charset="-128"/>
                <a:ea typeface="Adobe Song Std L" pitchFamily="18" charset="-128"/>
                <a:cs typeface="Times New Roman" pitchFamily="18" charset="0"/>
              </a:rPr>
              <a:t>Throughout the year we offer many </a:t>
            </a:r>
            <a:r>
              <a:rPr lang="en-GB" sz="1400" b="1" dirty="0">
                <a:solidFill>
                  <a:srgbClr val="C00000"/>
                </a:solidFill>
                <a:latin typeface="Adobe Song Std L" pitchFamily="18" charset="-128"/>
                <a:ea typeface="Adobe Song Std L" pitchFamily="18" charset="-128"/>
                <a:cs typeface="Times New Roman" pitchFamily="18" charset="0"/>
              </a:rPr>
              <a:t>Game Changer </a:t>
            </a:r>
            <a:r>
              <a:rPr lang="en-GB" sz="1400" dirty="0">
                <a:latin typeface="Adobe Song Std L" pitchFamily="18" charset="-128"/>
                <a:ea typeface="Adobe Song Std L" pitchFamily="18" charset="-128"/>
                <a:cs typeface="Times New Roman" pitchFamily="18" charset="0"/>
              </a:rPr>
              <a:t>days across the curriculum. Details of these will be given to students by the subject teacher. </a:t>
            </a:r>
            <a:endParaRPr kumimoji="0" lang="en-GB" sz="1400" b="0" i="0" u="none" strike="noStrike" cap="none" normalizeH="0" baseline="0" dirty="0">
              <a:ln>
                <a:noFill/>
              </a:ln>
              <a:solidFill>
                <a:schemeClr val="tx1"/>
              </a:solidFill>
              <a:effectLst/>
              <a:latin typeface="Adobe Song Std L" pitchFamily="18" charset="-128"/>
              <a:ea typeface="Adobe Song Std L" pitchFamily="18" charset="-128"/>
              <a:cs typeface="Arial" pitchFamily="34" charset="0"/>
            </a:endParaRPr>
          </a:p>
        </p:txBody>
      </p:sp>
      <p:sp>
        <p:nvSpPr>
          <p:cNvPr id="7" name="Rectangle 6"/>
          <p:cNvSpPr/>
          <p:nvPr/>
        </p:nvSpPr>
        <p:spPr>
          <a:xfrm>
            <a:off x="235999" y="188640"/>
            <a:ext cx="3447482" cy="523220"/>
          </a:xfrm>
          <a:prstGeom prst="rect">
            <a:avLst/>
          </a:prstGeom>
        </p:spPr>
        <p:txBody>
          <a:bodyPr wrap="none">
            <a:spAutoFit/>
          </a:bodyPr>
          <a:lstStyle/>
          <a:p>
            <a:r>
              <a:rPr kumimoji="0" lang="en-GB" sz="2800" b="1" i="0" u="none" strike="noStrike" cap="none" normalizeH="0" baseline="0" dirty="0">
                <a:ln>
                  <a:noFill/>
                </a:ln>
                <a:solidFill>
                  <a:srgbClr val="C00000"/>
                </a:solidFill>
                <a:effectLst/>
                <a:latin typeface="Chaparral Pro Light" pitchFamily="18" charset="0"/>
                <a:ea typeface="Adobe Song Std L" pitchFamily="18" charset="-128"/>
                <a:cs typeface="Times New Roman" pitchFamily="18" charset="0"/>
              </a:rPr>
              <a:t>Here at Marlborough…</a:t>
            </a:r>
            <a:endParaRPr lang="en-GB" sz="2800" b="1" dirty="0">
              <a:solidFill>
                <a:srgbClr val="C00000"/>
              </a:solidFill>
              <a:latin typeface="Chaparral Pro Light" pitchFamily="18" charset="0"/>
            </a:endParaRPr>
          </a:p>
        </p:txBody>
      </p:sp>
      <p:sp>
        <p:nvSpPr>
          <p:cNvPr id="10" name="Rectangle 9"/>
          <p:cNvSpPr/>
          <p:nvPr/>
        </p:nvSpPr>
        <p:spPr>
          <a:xfrm>
            <a:off x="107504" y="116633"/>
            <a:ext cx="8928992" cy="6624736"/>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t>
            </a:r>
          </a:p>
        </p:txBody>
      </p:sp>
      <p:pic>
        <p:nvPicPr>
          <p:cNvPr id="3" name="Picture 2" descr="A group of people in a cafeteria&#10;&#10;Description automatically generated with medium confidence">
            <a:extLst>
              <a:ext uri="{FF2B5EF4-FFF2-40B4-BE49-F238E27FC236}">
                <a16:creationId xmlns:a16="http://schemas.microsoft.com/office/drawing/2014/main" id="{EEE02A20-AA48-CF9C-BE9D-6C7F216B6DE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5850" r="26687" b="17017"/>
          <a:stretch/>
        </p:blipFill>
        <p:spPr>
          <a:xfrm>
            <a:off x="6300192" y="5064198"/>
            <a:ext cx="2304256" cy="13467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13" descr="A picture containing tree, sky, outdoor, grass&#10;&#10;Description automatically generated">
            <a:extLst>
              <a:ext uri="{FF2B5EF4-FFF2-40B4-BE49-F238E27FC236}">
                <a16:creationId xmlns:a16="http://schemas.microsoft.com/office/drawing/2014/main" id="{04C51534-F184-8880-9BF8-CBDD304141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3185" y="5097877"/>
            <a:ext cx="2213417" cy="13696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15" descr="A picture containing text, sitting, person, book&#10;&#10;Description automatically generated">
            <a:extLst>
              <a:ext uri="{FF2B5EF4-FFF2-40B4-BE49-F238E27FC236}">
                <a16:creationId xmlns:a16="http://schemas.microsoft.com/office/drawing/2014/main" id="{C73F8343-05C2-DB2D-E1A9-CA3A53CFBEB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9042" t="17171" r="27008" b="22421"/>
          <a:stretch/>
        </p:blipFill>
        <p:spPr>
          <a:xfrm>
            <a:off x="4155795" y="4869160"/>
            <a:ext cx="1712349" cy="17651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84488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p:cNvPicPr>
            <a:picLocks noChangeAspect="1" noChangeArrowheads="1"/>
          </p:cNvPicPr>
          <p:nvPr/>
        </p:nvPicPr>
        <p:blipFill rotWithShape="1">
          <a:blip r:embed="rId2" cstate="print">
            <a:lum bright="70000" contrast="-70000"/>
            <a:extLst>
              <a:ext uri="{BEBA8EAE-BF5A-486C-A8C5-ECC9F3942E4B}">
                <a14:imgProps xmlns:a14="http://schemas.microsoft.com/office/drawing/2010/main">
                  <a14:imgLayer r:embed="rId3">
                    <a14:imgEffect>
                      <a14:backgroundRemoval t="403" b="89919" l="2646" r="27298"/>
                    </a14:imgEffect>
                  </a14:imgLayer>
                </a14:imgProps>
              </a:ext>
              <a:ext uri="{28A0092B-C50C-407E-A947-70E740481C1C}">
                <a14:useLocalDpi xmlns:a14="http://schemas.microsoft.com/office/drawing/2010/main" val="0"/>
              </a:ext>
            </a:extLst>
          </a:blip>
          <a:srcRect r="73529"/>
          <a:stretch/>
        </p:blipFill>
        <p:spPr bwMode="auto">
          <a:xfrm>
            <a:off x="107504" y="5690975"/>
            <a:ext cx="782676" cy="10195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025631" y="188640"/>
            <a:ext cx="1866849" cy="2090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95536" y="356962"/>
            <a:ext cx="4176464" cy="523220"/>
          </a:xfrm>
          <a:prstGeom prst="rect">
            <a:avLst/>
          </a:prstGeom>
          <a:noFill/>
        </p:spPr>
        <p:txBody>
          <a:bodyPr wrap="square" rtlCol="0">
            <a:spAutoFit/>
          </a:bodyPr>
          <a:lstStyle/>
          <a:p>
            <a:r>
              <a:rPr lang="en-GB" sz="2800" b="1" dirty="0">
                <a:solidFill>
                  <a:srgbClr val="C00000"/>
                </a:solidFill>
                <a:latin typeface="Chaparral Pro Light" pitchFamily="18" charset="0"/>
              </a:rPr>
              <a:t>Also at Marlborough...</a:t>
            </a:r>
          </a:p>
        </p:txBody>
      </p:sp>
      <p:graphicFrame>
        <p:nvGraphicFramePr>
          <p:cNvPr id="8" name="Table 7"/>
          <p:cNvGraphicFramePr>
            <a:graphicFrameLocks noGrp="1"/>
          </p:cNvGraphicFramePr>
          <p:nvPr>
            <p:extLst>
              <p:ext uri="{D42A27DB-BD31-4B8C-83A1-F6EECF244321}">
                <p14:modId xmlns:p14="http://schemas.microsoft.com/office/powerpoint/2010/main" val="2391128680"/>
              </p:ext>
            </p:extLst>
          </p:nvPr>
        </p:nvGraphicFramePr>
        <p:xfrm>
          <a:off x="217674" y="1484784"/>
          <a:ext cx="8712967" cy="2407920"/>
        </p:xfrm>
        <a:graphic>
          <a:graphicData uri="http://schemas.openxmlformats.org/drawingml/2006/table">
            <a:tbl>
              <a:tblPr firstRow="1" firstCol="1" bandRow="1">
                <a:effectLst>
                  <a:outerShdw blurRad="50800" dist="38100" dir="13500000" algn="br" rotWithShape="0">
                    <a:prstClr val="black">
                      <a:alpha val="40000"/>
                    </a:prstClr>
                  </a:outerShdw>
                </a:effectLst>
                <a:tableStyleId>{2D5ABB26-0587-4C30-8999-92F81FD0307C}</a:tableStyleId>
              </a:tblPr>
              <a:tblGrid>
                <a:gridCol w="825934">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515996">
                  <a:extLst>
                    <a:ext uri="{9D8B030D-6E8A-4147-A177-3AD203B41FA5}">
                      <a16:colId xmlns:a16="http://schemas.microsoft.com/office/drawing/2014/main" val="3969052052"/>
                    </a:ext>
                  </a:extLst>
                </a:gridCol>
                <a:gridCol w="1364324">
                  <a:extLst>
                    <a:ext uri="{9D8B030D-6E8A-4147-A177-3AD203B41FA5}">
                      <a16:colId xmlns:a16="http://schemas.microsoft.com/office/drawing/2014/main" val="20004"/>
                    </a:ext>
                  </a:extLst>
                </a:gridCol>
                <a:gridCol w="1190289">
                  <a:extLst>
                    <a:ext uri="{9D8B030D-6E8A-4147-A177-3AD203B41FA5}">
                      <a16:colId xmlns:a16="http://schemas.microsoft.com/office/drawing/2014/main" val="20005"/>
                    </a:ext>
                  </a:extLst>
                </a:gridCol>
              </a:tblGrid>
              <a:tr h="2160240">
                <a:tc>
                  <a:txBody>
                    <a:bodyPr/>
                    <a:lstStyle/>
                    <a:p>
                      <a:pPr algn="ctr">
                        <a:spcAft>
                          <a:spcPts val="0"/>
                        </a:spcAft>
                      </a:pPr>
                      <a:r>
                        <a:rPr lang="en-GB" sz="1400" b="1" u="none" dirty="0">
                          <a:solidFill>
                            <a:srgbClr val="C00000"/>
                          </a:solidFill>
                          <a:effectLst/>
                          <a:latin typeface="Courier New" pitchFamily="49" charset="0"/>
                          <a:ea typeface="Adobe Fan Heiti Std B" pitchFamily="34" charset="-128"/>
                          <a:cs typeface="Courier New" pitchFamily="49" charset="0"/>
                        </a:rPr>
                        <a:t>Year 7</a:t>
                      </a:r>
                    </a:p>
                    <a:p>
                      <a:pPr algn="ctr">
                        <a:spcAft>
                          <a:spcPts val="0"/>
                        </a:spcAft>
                      </a:pPr>
                      <a:endParaRPr lang="en-GB" sz="1400" b="0" u="none" dirty="0">
                        <a:solidFill>
                          <a:schemeClr val="accent2">
                            <a:lumMod val="75000"/>
                          </a:schemeClr>
                        </a:solidFill>
                        <a:effectLst/>
                        <a:latin typeface="Courier New" pitchFamily="49" charset="0"/>
                        <a:ea typeface="Adobe Fan Heiti Std B" pitchFamily="34" charset="-128"/>
                        <a:cs typeface="Courier New" pitchFamily="49" charset="0"/>
                      </a:endParaRPr>
                    </a:p>
                    <a:p>
                      <a:pPr marL="171450" indent="-171450">
                        <a:spcAft>
                          <a:spcPts val="0"/>
                        </a:spcAft>
                        <a:buFont typeface="Wingdings" panose="05000000000000000000" pitchFamily="2" charset="2"/>
                        <a:buChar char="v"/>
                      </a:pPr>
                      <a:r>
                        <a:rPr lang="en-GB" sz="1000" b="0" u="none" dirty="0">
                          <a:effectLst/>
                          <a:latin typeface="+mj-lt"/>
                          <a:ea typeface="Adobe Fan Heiti Std B" pitchFamily="34" charset="-128"/>
                        </a:rPr>
                        <a:t>PGL</a:t>
                      </a:r>
                    </a:p>
                    <a:p>
                      <a:pPr marL="0" indent="0">
                        <a:spcAft>
                          <a:spcPts val="0"/>
                        </a:spcAft>
                        <a:buFont typeface="Wingdings" panose="05000000000000000000" pitchFamily="2" charset="2"/>
                        <a:buNone/>
                      </a:pPr>
                      <a:r>
                        <a:rPr lang="en-GB" sz="200" b="0" u="none" dirty="0">
                          <a:effectLst/>
                          <a:latin typeface="+mj-lt"/>
                          <a:ea typeface="Adobe Fan Heiti Std B" pitchFamily="34" charset="-128"/>
                        </a:rPr>
                        <a:t>\</a:t>
                      </a:r>
                    </a:p>
                  </a:txBody>
                  <a:tcPr marL="62719" marR="627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1400" b="1" u="none" dirty="0">
                          <a:solidFill>
                            <a:srgbClr val="C00000"/>
                          </a:solidFill>
                          <a:effectLst/>
                          <a:latin typeface="Courier New" pitchFamily="49" charset="0"/>
                          <a:ea typeface="Adobe Fan Heiti Std B" pitchFamily="34" charset="-128"/>
                          <a:cs typeface="Courier New" pitchFamily="49" charset="0"/>
                        </a:rPr>
                        <a:t>Year 8</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GB" sz="1050" b="0" u="none" kern="1200" dirty="0">
                        <a:solidFill>
                          <a:schemeClr val="tx1"/>
                        </a:solidFill>
                        <a:effectLst/>
                        <a:latin typeface="+mn-lt"/>
                        <a:ea typeface="Adobe Fan Heiti Std B"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u="none" kern="1200" dirty="0">
                          <a:solidFill>
                            <a:schemeClr val="tx1"/>
                          </a:solidFill>
                          <a:effectLst/>
                          <a:latin typeface="+mn-lt"/>
                          <a:ea typeface="Adobe Fan Heiti Std B" pitchFamily="34" charset="-128"/>
                          <a:cs typeface="+mn-cs"/>
                        </a:rPr>
                        <a:t>France – Disney </a:t>
                      </a:r>
                      <a:r>
                        <a:rPr lang="en-GB" sz="1000" b="0" i="1" u="none" kern="1200" dirty="0">
                          <a:solidFill>
                            <a:schemeClr val="tx1"/>
                          </a:solidFill>
                          <a:effectLst/>
                          <a:latin typeface="+mn-lt"/>
                          <a:ea typeface="Adobe Fan Heiti Std B" pitchFamily="34" charset="-128"/>
                          <a:cs typeface="+mn-cs"/>
                        </a:rPr>
                        <a:t>(MFL)</a:t>
                      </a:r>
                      <a:endParaRPr lang="en-GB" sz="1050" b="0" u="none" kern="1200" dirty="0">
                        <a:solidFill>
                          <a:schemeClr val="tx1"/>
                        </a:solidFill>
                        <a:effectLst/>
                        <a:latin typeface="+mn-lt"/>
                        <a:ea typeface="Adobe Fan Heiti Std B" pitchFamily="34" charset="-128"/>
                        <a:cs typeface="+mn-cs"/>
                      </a:endParaRPr>
                    </a:p>
                  </a:txBody>
                  <a:tcPr marL="62719" marR="627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1400" b="1" u="none" dirty="0">
                          <a:solidFill>
                            <a:srgbClr val="C00000"/>
                          </a:solidFill>
                          <a:effectLst/>
                          <a:latin typeface="Courier New" pitchFamily="49" charset="0"/>
                          <a:ea typeface="Adobe Fan Heiti Std B" pitchFamily="34" charset="-128"/>
                          <a:cs typeface="Courier New" pitchFamily="49" charset="0"/>
                        </a:rPr>
                        <a:t>Year 9</a:t>
                      </a:r>
                    </a:p>
                    <a:p>
                      <a:pPr algn="ctr">
                        <a:spcAft>
                          <a:spcPts val="0"/>
                        </a:spcAft>
                      </a:pPr>
                      <a:endParaRPr lang="en-GB" sz="1400" b="0" u="none" dirty="0">
                        <a:solidFill>
                          <a:schemeClr val="accent2">
                            <a:lumMod val="75000"/>
                          </a:schemeClr>
                        </a:solidFill>
                        <a:effectLst/>
                        <a:latin typeface="Courier New" pitchFamily="49" charset="0"/>
                        <a:ea typeface="Adobe Fan Heiti Std B" pitchFamily="34" charset="-128"/>
                        <a:cs typeface="Courier New" pitchFamily="49"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u="none" kern="1200" baseline="0" dirty="0">
                          <a:solidFill>
                            <a:schemeClr val="tx1"/>
                          </a:solidFill>
                          <a:effectLst/>
                          <a:latin typeface="+mn-lt"/>
                          <a:ea typeface="Adobe Fan Heiti Std B" pitchFamily="34" charset="-128"/>
                          <a:cs typeface="+mn-cs"/>
                        </a:rPr>
                        <a:t>Ypres Battlefields </a:t>
                      </a:r>
                      <a:r>
                        <a:rPr lang="en-GB" sz="1000" b="0" i="1" u="none" kern="1200" baseline="0" dirty="0">
                          <a:solidFill>
                            <a:schemeClr val="tx1"/>
                          </a:solidFill>
                          <a:effectLst/>
                          <a:latin typeface="+mn-lt"/>
                          <a:ea typeface="Adobe Fan Heiti Std B" pitchFamily="34" charset="-128"/>
                          <a:cs typeface="+mn-cs"/>
                        </a:rPr>
                        <a:t>(History)</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i="0" u="none" kern="1200" baseline="0" dirty="0">
                          <a:solidFill>
                            <a:schemeClr val="tx1"/>
                          </a:solidFill>
                          <a:effectLst/>
                          <a:latin typeface="+mn-lt"/>
                          <a:ea typeface="Adobe Fan Heiti Std B" pitchFamily="34" charset="-128"/>
                          <a:cs typeface="+mn-cs"/>
                        </a:rPr>
                        <a:t>Cadet Autumn Camp </a:t>
                      </a:r>
                      <a:r>
                        <a:rPr lang="en-GB" sz="1000" b="0" i="1" u="none" kern="1200" baseline="0" dirty="0">
                          <a:solidFill>
                            <a:schemeClr val="tx1"/>
                          </a:solidFill>
                          <a:effectLst/>
                          <a:latin typeface="+mn-lt"/>
                          <a:ea typeface="Adobe Fan Heiti Std B" pitchFamily="34" charset="-128"/>
                          <a:cs typeface="+mn-cs"/>
                        </a:rPr>
                        <a:t>(CCF)</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u="none" kern="1200" dirty="0">
                          <a:solidFill>
                            <a:schemeClr val="tx1"/>
                          </a:solidFill>
                          <a:effectLst/>
                          <a:latin typeface="+mn-lt"/>
                          <a:ea typeface="Adobe Fan Heiti Std B" pitchFamily="34" charset="-128"/>
                          <a:cs typeface="+mn-cs"/>
                        </a:rPr>
                        <a:t>Duke of Edinburgh Award – </a:t>
                      </a:r>
                      <a:r>
                        <a:rPr lang="en-GB" sz="1000" b="0" i="1" u="none" kern="1200" dirty="0">
                          <a:solidFill>
                            <a:schemeClr val="tx1"/>
                          </a:solidFill>
                          <a:effectLst/>
                          <a:latin typeface="+mn-lt"/>
                          <a:ea typeface="Adobe Fan Heiti Std B" pitchFamily="34" charset="-128"/>
                          <a:cs typeface="+mn-cs"/>
                        </a:rPr>
                        <a:t>Bronze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u="none" kern="1200" dirty="0">
                          <a:solidFill>
                            <a:schemeClr val="tx1"/>
                          </a:solidFill>
                          <a:effectLst/>
                          <a:latin typeface="+mn-lt"/>
                          <a:ea typeface="Adobe Fan Heiti Std B" pitchFamily="34" charset="-128"/>
                          <a:cs typeface="+mn-cs"/>
                        </a:rPr>
                        <a:t>Rome </a:t>
                      </a:r>
                      <a:r>
                        <a:rPr lang="en-GB" sz="1000" b="0" i="1" u="none" kern="1200" dirty="0">
                          <a:solidFill>
                            <a:schemeClr val="tx1"/>
                          </a:solidFill>
                          <a:effectLst/>
                          <a:latin typeface="+mn-lt"/>
                          <a:ea typeface="Adobe Fan Heiti Std B" pitchFamily="34" charset="-128"/>
                          <a:cs typeface="+mn-cs"/>
                        </a:rPr>
                        <a:t>(P&amp;E)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i="0" u="none" kern="1200" dirty="0">
                          <a:solidFill>
                            <a:schemeClr val="tx1"/>
                          </a:solidFill>
                          <a:effectLst/>
                          <a:latin typeface="+mn-lt"/>
                          <a:ea typeface="Adobe Fan Heiti Std B" pitchFamily="34" charset="-128"/>
                          <a:cs typeface="+mn-cs"/>
                        </a:rPr>
                        <a:t>Ski Trip </a:t>
                      </a:r>
                      <a:r>
                        <a:rPr lang="en-GB" sz="1000" b="0" i="1" u="none" kern="1200" dirty="0">
                          <a:solidFill>
                            <a:schemeClr val="tx1"/>
                          </a:solidFill>
                          <a:effectLst/>
                          <a:latin typeface="+mn-lt"/>
                          <a:ea typeface="Adobe Fan Heiti Std B" pitchFamily="34" charset="-128"/>
                          <a:cs typeface="+mn-cs"/>
                        </a:rPr>
                        <a:t>(PE)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u="none" kern="1200" baseline="0" dirty="0">
                          <a:solidFill>
                            <a:schemeClr val="tx1"/>
                          </a:solidFill>
                          <a:effectLst/>
                          <a:latin typeface="+mn-lt"/>
                          <a:ea typeface="Adobe Fan Heiti Std B" pitchFamily="34" charset="-128"/>
                          <a:cs typeface="Times New Roman"/>
                        </a:rPr>
                        <a:t>Normandy France – </a:t>
                      </a:r>
                      <a:r>
                        <a:rPr lang="en-GB" sz="1000" b="0" i="1" u="none" kern="1200" baseline="0" dirty="0">
                          <a:solidFill>
                            <a:schemeClr val="tx1"/>
                          </a:solidFill>
                          <a:effectLst/>
                          <a:latin typeface="+mn-lt"/>
                          <a:ea typeface="Adobe Fan Heiti Std B" pitchFamily="34" charset="-128"/>
                          <a:cs typeface="Times New Roman"/>
                        </a:rPr>
                        <a:t>MFL</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i="0" u="none" kern="1200" baseline="0" dirty="0">
                          <a:solidFill>
                            <a:schemeClr val="tx1"/>
                          </a:solidFill>
                          <a:effectLst/>
                          <a:latin typeface="+mn-lt"/>
                          <a:ea typeface="Adobe Fan Heiti Std B" pitchFamily="34" charset="-128"/>
                          <a:cs typeface="+mn-cs"/>
                        </a:rPr>
                        <a:t>Cadet Summer Camp </a:t>
                      </a:r>
                      <a:r>
                        <a:rPr lang="en-GB" sz="1000" b="0" i="1" u="none" kern="1200" baseline="0" dirty="0">
                          <a:solidFill>
                            <a:schemeClr val="tx1"/>
                          </a:solidFill>
                          <a:effectLst/>
                          <a:latin typeface="+mn-lt"/>
                          <a:ea typeface="Adobe Fan Heiti Std B" pitchFamily="34" charset="-128"/>
                          <a:cs typeface="+mn-cs"/>
                        </a:rPr>
                        <a:t>(CCF)</a:t>
                      </a:r>
                      <a:endParaRPr lang="en-GB" sz="1000" b="0" i="1" u="none" baseline="0" dirty="0">
                        <a:effectLst/>
                        <a:latin typeface="+mn-lt"/>
                        <a:ea typeface="Adobe Fan Heiti Std B" pitchFamily="34" charset="-128"/>
                        <a:cs typeface="Times New Roman"/>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000" b="0" i="1" u="none" kern="1200" dirty="0">
                        <a:solidFill>
                          <a:schemeClr val="tx1"/>
                        </a:solidFill>
                        <a:effectLst/>
                        <a:latin typeface="+mn-lt"/>
                        <a:ea typeface="Adobe Fan Heiti Std B" pitchFamily="34" charset="-128"/>
                        <a:cs typeface="+mn-cs"/>
                      </a:endParaRPr>
                    </a:p>
                  </a:txBody>
                  <a:tcPr marL="62719" marR="627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1400" b="1" u="none" dirty="0">
                          <a:solidFill>
                            <a:srgbClr val="C00000"/>
                          </a:solidFill>
                          <a:effectLst/>
                          <a:latin typeface="Courier New" pitchFamily="49" charset="0"/>
                          <a:ea typeface="Adobe Fan Heiti Std B" pitchFamily="34" charset="-128"/>
                          <a:cs typeface="Courier New" pitchFamily="49" charset="0"/>
                        </a:rPr>
                        <a:t>Year 10</a:t>
                      </a:r>
                      <a:endParaRPr lang="en-GB" sz="1400" b="0" u="none" dirty="0">
                        <a:solidFill>
                          <a:schemeClr val="accent2">
                            <a:lumMod val="75000"/>
                          </a:schemeClr>
                        </a:solidFill>
                        <a:effectLst/>
                        <a:latin typeface="Courier New" pitchFamily="49" charset="0"/>
                        <a:ea typeface="Adobe Fan Heiti Std B" pitchFamily="34" charset="-128"/>
                        <a:cs typeface="Courier New" pitchFamily="49" charset="0"/>
                      </a:endParaRPr>
                    </a:p>
                    <a:p>
                      <a:pPr algn="ctr">
                        <a:spcAft>
                          <a:spcPts val="0"/>
                        </a:spcAft>
                      </a:pPr>
                      <a:endParaRPr lang="en-GB" sz="1400" b="0" u="none" dirty="0">
                        <a:solidFill>
                          <a:schemeClr val="accent2">
                            <a:lumMod val="75000"/>
                          </a:schemeClr>
                        </a:solidFill>
                        <a:effectLst/>
                        <a:latin typeface="Courier New" pitchFamily="49" charset="0"/>
                        <a:ea typeface="Adobe Fan Heiti Std B" pitchFamily="34" charset="-128"/>
                        <a:cs typeface="Courier New" pitchFamily="49"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u="none" kern="1200" baseline="0" dirty="0">
                          <a:solidFill>
                            <a:schemeClr val="tx1"/>
                          </a:solidFill>
                          <a:effectLst/>
                          <a:latin typeface="+mn-lt"/>
                          <a:ea typeface="Adobe Fan Heiti Std B" pitchFamily="34" charset="-128"/>
                          <a:cs typeface="+mn-cs"/>
                        </a:rPr>
                        <a:t>Ypres Battlefields </a:t>
                      </a:r>
                      <a:r>
                        <a:rPr lang="en-GB" sz="1000" b="0" i="1" u="none" kern="1200" baseline="0" dirty="0">
                          <a:solidFill>
                            <a:schemeClr val="tx1"/>
                          </a:solidFill>
                          <a:effectLst/>
                          <a:latin typeface="+mn-lt"/>
                          <a:ea typeface="Adobe Fan Heiti Std B" pitchFamily="34" charset="-128"/>
                          <a:cs typeface="+mn-cs"/>
                        </a:rPr>
                        <a:t>(History)</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i="0" u="none" kern="1200" baseline="0" dirty="0">
                          <a:solidFill>
                            <a:schemeClr val="tx1"/>
                          </a:solidFill>
                          <a:effectLst/>
                          <a:latin typeface="+mn-lt"/>
                          <a:ea typeface="Adobe Fan Heiti Std B" pitchFamily="34" charset="-128"/>
                          <a:cs typeface="+mn-cs"/>
                        </a:rPr>
                        <a:t>Cadet Autumn Camp </a:t>
                      </a:r>
                      <a:r>
                        <a:rPr lang="en-GB" sz="1000" b="0" i="1" u="none" kern="1200" baseline="0" dirty="0">
                          <a:solidFill>
                            <a:schemeClr val="tx1"/>
                          </a:solidFill>
                          <a:effectLst/>
                          <a:latin typeface="+mn-lt"/>
                          <a:ea typeface="Adobe Fan Heiti Std B" pitchFamily="34" charset="-128"/>
                          <a:cs typeface="+mn-cs"/>
                        </a:rPr>
                        <a:t>(CCF)</a:t>
                      </a:r>
                      <a:endParaRPr lang="en-GB" sz="1000" b="0" u="none" kern="1200" dirty="0">
                        <a:solidFill>
                          <a:schemeClr val="tx1"/>
                        </a:solidFill>
                        <a:effectLst/>
                        <a:latin typeface="+mn-lt"/>
                        <a:ea typeface="Adobe Fan Heiti Std B"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u="none" kern="1200" dirty="0">
                          <a:solidFill>
                            <a:schemeClr val="tx1"/>
                          </a:solidFill>
                          <a:effectLst/>
                          <a:latin typeface="+mn-lt"/>
                          <a:ea typeface="Adobe Fan Heiti Std B" pitchFamily="34" charset="-128"/>
                          <a:cs typeface="+mn-cs"/>
                        </a:rPr>
                        <a:t>Rome </a:t>
                      </a:r>
                      <a:r>
                        <a:rPr lang="en-GB" sz="1000" b="0" i="1" u="none" kern="1200" dirty="0">
                          <a:solidFill>
                            <a:schemeClr val="tx1"/>
                          </a:solidFill>
                          <a:effectLst/>
                          <a:latin typeface="+mn-lt"/>
                          <a:ea typeface="Adobe Fan Heiti Std B" pitchFamily="34" charset="-128"/>
                          <a:cs typeface="+mn-cs"/>
                        </a:rPr>
                        <a:t>(P&amp;E)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u="none" kern="1200" dirty="0">
                          <a:solidFill>
                            <a:schemeClr val="tx1"/>
                          </a:solidFill>
                          <a:effectLst/>
                          <a:latin typeface="+mn-lt"/>
                          <a:ea typeface="Adobe Fan Heiti Std B" pitchFamily="34" charset="-128"/>
                          <a:cs typeface="+mn-cs"/>
                        </a:rPr>
                        <a:t>Rome &amp; Bay of Naples </a:t>
                      </a:r>
                      <a:r>
                        <a:rPr lang="en-GB" sz="1000" b="0" i="1" u="none" kern="1200" dirty="0">
                          <a:solidFill>
                            <a:schemeClr val="tx1"/>
                          </a:solidFill>
                          <a:effectLst/>
                          <a:latin typeface="+mn-lt"/>
                          <a:ea typeface="Adobe Fan Heiti Std B" pitchFamily="34" charset="-128"/>
                          <a:cs typeface="+mn-cs"/>
                        </a:rPr>
                        <a:t>(Classics)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i="0" u="none" kern="1200" dirty="0">
                          <a:solidFill>
                            <a:schemeClr val="tx1"/>
                          </a:solidFill>
                          <a:effectLst/>
                          <a:latin typeface="+mn-lt"/>
                          <a:ea typeface="Adobe Fan Heiti Std B" pitchFamily="34" charset="-128"/>
                          <a:cs typeface="+mn-cs"/>
                        </a:rPr>
                        <a:t>Ski Trip </a:t>
                      </a:r>
                      <a:r>
                        <a:rPr lang="en-GB" sz="1000" b="0" i="1" u="none" kern="1200" dirty="0">
                          <a:solidFill>
                            <a:schemeClr val="tx1"/>
                          </a:solidFill>
                          <a:effectLst/>
                          <a:latin typeface="+mn-lt"/>
                          <a:ea typeface="Adobe Fan Heiti Std B" pitchFamily="34" charset="-128"/>
                          <a:cs typeface="+mn-cs"/>
                        </a:rPr>
                        <a:t>(PE)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u="none" kern="1200" baseline="0" dirty="0">
                          <a:solidFill>
                            <a:schemeClr val="tx1"/>
                          </a:solidFill>
                          <a:effectLst/>
                          <a:latin typeface="+mn-lt"/>
                          <a:ea typeface="Adobe Fan Heiti Std B" pitchFamily="34" charset="-128"/>
                          <a:cs typeface="Times New Roman"/>
                        </a:rPr>
                        <a:t>Normandy France – </a:t>
                      </a:r>
                      <a:r>
                        <a:rPr lang="en-GB" sz="1000" b="0" i="1" u="none" kern="1200" baseline="0" dirty="0">
                          <a:solidFill>
                            <a:schemeClr val="tx1"/>
                          </a:solidFill>
                          <a:effectLst/>
                          <a:latin typeface="+mn-lt"/>
                          <a:ea typeface="Adobe Fan Heiti Std B" pitchFamily="34" charset="-128"/>
                          <a:cs typeface="Times New Roman"/>
                        </a:rPr>
                        <a:t>MFL</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u="none" kern="1200" dirty="0">
                          <a:solidFill>
                            <a:schemeClr val="tx1"/>
                          </a:solidFill>
                          <a:effectLst/>
                          <a:latin typeface="+mn-lt"/>
                          <a:ea typeface="Adobe Fan Heiti Std B" pitchFamily="34" charset="-128"/>
                          <a:cs typeface="+mn-cs"/>
                        </a:rPr>
                        <a:t>Andalucía </a:t>
                      </a:r>
                      <a:r>
                        <a:rPr lang="en-GB" sz="1000" b="0" i="1" u="none" kern="1200" dirty="0">
                          <a:solidFill>
                            <a:schemeClr val="tx1"/>
                          </a:solidFill>
                          <a:effectLst/>
                          <a:latin typeface="+mn-lt"/>
                          <a:ea typeface="Adobe Fan Heiti Std B" pitchFamily="34" charset="-128"/>
                          <a:cs typeface="+mn-cs"/>
                        </a:rPr>
                        <a:t>(MFL)</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i="0" u="none" kern="1200" baseline="0" dirty="0">
                          <a:solidFill>
                            <a:schemeClr val="tx1"/>
                          </a:solidFill>
                          <a:effectLst/>
                          <a:latin typeface="+mn-lt"/>
                          <a:ea typeface="Adobe Fan Heiti Std B" pitchFamily="34" charset="-128"/>
                          <a:cs typeface="+mn-cs"/>
                        </a:rPr>
                        <a:t>Cadet Summer Camp </a:t>
                      </a:r>
                      <a:r>
                        <a:rPr lang="en-GB" sz="1000" b="0" i="1" u="none" kern="1200" baseline="0" dirty="0">
                          <a:solidFill>
                            <a:schemeClr val="tx1"/>
                          </a:solidFill>
                          <a:effectLst/>
                          <a:latin typeface="+mn-lt"/>
                          <a:ea typeface="Adobe Fan Heiti Std B" pitchFamily="34" charset="-128"/>
                          <a:cs typeface="+mn-cs"/>
                        </a:rPr>
                        <a:t>(CCF)</a:t>
                      </a:r>
                      <a:endParaRPr lang="en-GB" sz="1000" b="0" u="none" kern="1200" dirty="0">
                        <a:solidFill>
                          <a:schemeClr val="tx1"/>
                        </a:solidFill>
                        <a:effectLst/>
                        <a:latin typeface="+mn-lt"/>
                        <a:ea typeface="Adobe Fan Heiti Std B" pitchFamily="34" charset="-128"/>
                        <a:cs typeface="+mn-cs"/>
                      </a:endParaRPr>
                    </a:p>
                  </a:txBody>
                  <a:tcPr marL="62719" marR="627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u="none" dirty="0">
                          <a:solidFill>
                            <a:srgbClr val="C00000"/>
                          </a:solidFill>
                          <a:effectLst/>
                          <a:latin typeface="Courier New" pitchFamily="49" charset="0"/>
                          <a:ea typeface="Adobe Fan Heiti Std B" pitchFamily="34" charset="-128"/>
                          <a:cs typeface="Courier New" pitchFamily="49" charset="0"/>
                        </a:rPr>
                        <a:t>Year 11</a:t>
                      </a:r>
                    </a:p>
                    <a:p>
                      <a:pPr marL="0" indent="0">
                        <a:spcAft>
                          <a:spcPts val="0"/>
                        </a:spcAft>
                        <a:buFontTx/>
                        <a:buNone/>
                      </a:pPr>
                      <a:endParaRPr lang="en-GB" sz="1000" b="0" u="none" dirty="0">
                        <a:effectLst/>
                        <a:latin typeface="+mn-lt"/>
                        <a:ea typeface="Adobe Fan Heiti Std B" pitchFamily="34" charset="-128"/>
                        <a:cs typeface="Times New Roman"/>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i="0" u="none" kern="1200" baseline="0" dirty="0">
                          <a:solidFill>
                            <a:schemeClr val="tx1"/>
                          </a:solidFill>
                          <a:effectLst/>
                          <a:latin typeface="+mn-lt"/>
                          <a:ea typeface="Adobe Fan Heiti Std B" pitchFamily="34" charset="-128"/>
                          <a:cs typeface="+mn-cs"/>
                        </a:rPr>
                        <a:t>Cadet Autumn Camp </a:t>
                      </a:r>
                      <a:r>
                        <a:rPr lang="en-GB" sz="1000" b="0" i="1" u="none" kern="1200" baseline="0" dirty="0">
                          <a:solidFill>
                            <a:schemeClr val="tx1"/>
                          </a:solidFill>
                          <a:effectLst/>
                          <a:latin typeface="+mn-lt"/>
                          <a:ea typeface="Adobe Fan Heiti Std B" pitchFamily="34" charset="-128"/>
                          <a:cs typeface="+mn-cs"/>
                        </a:rPr>
                        <a:t>(CCF)</a:t>
                      </a:r>
                      <a:endParaRPr lang="en-GB" sz="1000" b="0" u="none" kern="1200" dirty="0">
                        <a:solidFill>
                          <a:schemeClr val="tx1"/>
                        </a:solidFill>
                        <a:effectLst/>
                        <a:latin typeface="+mn-lt"/>
                        <a:ea typeface="Adobe Fan Heiti Std B"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u="none" kern="1200" dirty="0">
                          <a:solidFill>
                            <a:schemeClr val="tx1"/>
                          </a:solidFill>
                          <a:effectLst/>
                          <a:latin typeface="+mn-lt"/>
                          <a:ea typeface="Adobe Fan Heiti Std B" pitchFamily="34" charset="-128"/>
                          <a:cs typeface="+mn-cs"/>
                        </a:rPr>
                        <a:t>Rome </a:t>
                      </a:r>
                      <a:r>
                        <a:rPr lang="en-GB" sz="1000" b="0" i="1" u="none" kern="1200" dirty="0">
                          <a:solidFill>
                            <a:schemeClr val="tx1"/>
                          </a:solidFill>
                          <a:effectLst/>
                          <a:latin typeface="+mn-lt"/>
                          <a:ea typeface="Adobe Fan Heiti Std B" pitchFamily="34" charset="-128"/>
                          <a:cs typeface="+mn-cs"/>
                        </a:rPr>
                        <a:t>(P&amp;E)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u="none" kern="1200" dirty="0">
                          <a:solidFill>
                            <a:schemeClr val="tx1"/>
                          </a:solidFill>
                          <a:effectLst/>
                          <a:latin typeface="+mn-lt"/>
                          <a:ea typeface="Adobe Fan Heiti Std B" pitchFamily="34" charset="-128"/>
                          <a:cs typeface="+mn-cs"/>
                        </a:rPr>
                        <a:t>Rome &amp; Bay of Naples </a:t>
                      </a:r>
                      <a:r>
                        <a:rPr lang="en-GB" sz="1000" b="0" i="1" u="none" kern="1200" dirty="0">
                          <a:solidFill>
                            <a:schemeClr val="tx1"/>
                          </a:solidFill>
                          <a:effectLst/>
                          <a:latin typeface="+mn-lt"/>
                          <a:ea typeface="Adobe Fan Heiti Std B" pitchFamily="34" charset="-128"/>
                          <a:cs typeface="+mn-cs"/>
                        </a:rPr>
                        <a:t>(Classics)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u="none" kern="1200" baseline="0" dirty="0">
                          <a:solidFill>
                            <a:schemeClr val="tx1"/>
                          </a:solidFill>
                          <a:effectLst/>
                          <a:latin typeface="+mn-lt"/>
                          <a:ea typeface="Adobe Fan Heiti Std B" pitchFamily="34" charset="-128"/>
                          <a:cs typeface="Times New Roman"/>
                        </a:rPr>
                        <a:t>Normandy France – </a:t>
                      </a:r>
                      <a:r>
                        <a:rPr lang="en-GB" sz="1000" b="0" i="1" u="none" kern="1200" baseline="0" dirty="0">
                          <a:solidFill>
                            <a:schemeClr val="tx1"/>
                          </a:solidFill>
                          <a:effectLst/>
                          <a:latin typeface="+mn-lt"/>
                          <a:ea typeface="Adobe Fan Heiti Std B" pitchFamily="34" charset="-128"/>
                          <a:cs typeface="Times New Roman"/>
                        </a:rPr>
                        <a:t>MFL</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u="none" kern="1200" dirty="0">
                          <a:solidFill>
                            <a:schemeClr val="tx1"/>
                          </a:solidFill>
                          <a:effectLst/>
                          <a:latin typeface="+mn-lt"/>
                          <a:ea typeface="Adobe Fan Heiti Std B" pitchFamily="34" charset="-128"/>
                          <a:cs typeface="+mn-cs"/>
                        </a:rPr>
                        <a:t>Andalucía </a:t>
                      </a:r>
                      <a:r>
                        <a:rPr lang="en-GB" sz="1000" b="0" i="1" u="none" kern="1200" dirty="0">
                          <a:solidFill>
                            <a:schemeClr val="tx1"/>
                          </a:solidFill>
                          <a:effectLst/>
                          <a:latin typeface="+mn-lt"/>
                          <a:ea typeface="Adobe Fan Heiti Std B" pitchFamily="34" charset="-128"/>
                          <a:cs typeface="+mn-cs"/>
                        </a:rPr>
                        <a:t>(MFL)</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i="0" u="none" kern="1200" baseline="0" dirty="0">
                          <a:solidFill>
                            <a:schemeClr val="tx1"/>
                          </a:solidFill>
                          <a:effectLst/>
                          <a:latin typeface="+mn-lt"/>
                          <a:ea typeface="Adobe Fan Heiti Std B" pitchFamily="34" charset="-128"/>
                          <a:cs typeface="+mn-cs"/>
                        </a:rPr>
                        <a:t>Cadet Summer Camp </a:t>
                      </a:r>
                      <a:r>
                        <a:rPr lang="en-GB" sz="1000" b="0" i="1" u="none" kern="1200" baseline="0" dirty="0">
                          <a:solidFill>
                            <a:schemeClr val="tx1"/>
                          </a:solidFill>
                          <a:effectLst/>
                          <a:latin typeface="+mn-lt"/>
                          <a:ea typeface="Adobe Fan Heiti Std B" pitchFamily="34" charset="-128"/>
                          <a:cs typeface="+mn-cs"/>
                        </a:rPr>
                        <a:t>(CCF)</a:t>
                      </a:r>
                      <a:endParaRPr lang="en-GB" sz="1000" b="0" u="none" kern="1200" dirty="0">
                        <a:solidFill>
                          <a:schemeClr val="tx1"/>
                        </a:solidFill>
                        <a:effectLst/>
                        <a:latin typeface="+mn-lt"/>
                        <a:ea typeface="Adobe Fan Heiti Std B"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GB" sz="1000" b="0" i="1" u="none" kern="1200" dirty="0">
                        <a:solidFill>
                          <a:schemeClr val="tx1"/>
                        </a:solidFill>
                        <a:effectLst/>
                        <a:latin typeface="+mn-lt"/>
                        <a:ea typeface="Adobe Fan Heiti Std B" pitchFamily="34" charset="-128"/>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000" b="0" i="1" u="none" baseline="0" dirty="0">
                        <a:effectLst/>
                        <a:latin typeface="+mn-lt"/>
                        <a:ea typeface="Adobe Fan Heiti Std B" pitchFamily="34" charset="-128"/>
                        <a:cs typeface="Times New Roman"/>
                      </a:endParaRPr>
                    </a:p>
                  </a:txBody>
                  <a:tcPr marL="62719" marR="627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1400" b="1" u="none" dirty="0">
                          <a:solidFill>
                            <a:srgbClr val="C00000"/>
                          </a:solidFill>
                          <a:effectLst/>
                          <a:latin typeface="Courier New" pitchFamily="49" charset="0"/>
                          <a:ea typeface="Adobe Fan Heiti Std B" pitchFamily="34" charset="-128"/>
                          <a:cs typeface="Courier New" pitchFamily="49" charset="0"/>
                        </a:rPr>
                        <a:t>Year 12</a:t>
                      </a:r>
                    </a:p>
                    <a:p>
                      <a:pPr>
                        <a:spcAft>
                          <a:spcPts val="0"/>
                        </a:spcAft>
                      </a:pPr>
                      <a:endParaRPr lang="en-GB" sz="1400" b="0" u="none" dirty="0">
                        <a:effectLst/>
                        <a:latin typeface="+mn-lt"/>
                        <a:ea typeface="Adobe Fan Heiti Std B"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i="0" u="none" kern="1200" baseline="0" dirty="0">
                          <a:solidFill>
                            <a:schemeClr val="tx1"/>
                          </a:solidFill>
                          <a:effectLst/>
                          <a:latin typeface="+mn-lt"/>
                          <a:ea typeface="Adobe Fan Heiti Std B" pitchFamily="34" charset="-128"/>
                          <a:cs typeface="+mn-cs"/>
                        </a:rPr>
                        <a:t>Cadet Autumn Camp </a:t>
                      </a:r>
                      <a:r>
                        <a:rPr lang="en-GB" sz="1000" b="0" i="1" u="none" kern="1200" baseline="0" dirty="0">
                          <a:solidFill>
                            <a:schemeClr val="tx1"/>
                          </a:solidFill>
                          <a:effectLst/>
                          <a:latin typeface="+mn-lt"/>
                          <a:ea typeface="Adobe Fan Heiti Std B" pitchFamily="34" charset="-128"/>
                          <a:cs typeface="+mn-cs"/>
                        </a:rPr>
                        <a:t>(CCF)</a:t>
                      </a:r>
                      <a:endParaRPr lang="en-GB" sz="1000" b="0" u="none" kern="1200" dirty="0">
                        <a:solidFill>
                          <a:schemeClr val="tx1"/>
                        </a:solidFill>
                        <a:effectLst/>
                        <a:latin typeface="+mn-lt"/>
                        <a:ea typeface="Adobe Fan Heiti Std B" pitchFamily="34" charset="-128"/>
                        <a:cs typeface="+mn-cs"/>
                      </a:endParaRPr>
                    </a:p>
                    <a:p>
                      <a:pPr marL="171450" indent="-171450">
                        <a:spcAft>
                          <a:spcPts val="0"/>
                        </a:spcAft>
                        <a:buFont typeface="Wingdings" panose="05000000000000000000" pitchFamily="2" charset="2"/>
                        <a:buChar char="v"/>
                      </a:pPr>
                      <a:r>
                        <a:rPr lang="en-GB" sz="1000" b="0" u="none" kern="1200" dirty="0">
                          <a:solidFill>
                            <a:schemeClr val="tx1"/>
                          </a:solidFill>
                          <a:effectLst/>
                          <a:latin typeface="+mn-lt"/>
                          <a:ea typeface="Adobe Fan Heiti Std B" pitchFamily="34" charset="-128"/>
                          <a:cs typeface="+mn-cs"/>
                        </a:rPr>
                        <a:t>Rome &amp; Bay of Naples </a:t>
                      </a:r>
                      <a:r>
                        <a:rPr lang="en-GB" sz="1000" b="0" i="1" u="none" kern="1200" dirty="0">
                          <a:solidFill>
                            <a:schemeClr val="tx1"/>
                          </a:solidFill>
                          <a:effectLst/>
                          <a:latin typeface="+mn-lt"/>
                          <a:ea typeface="Adobe Fan Heiti Std B" pitchFamily="34" charset="-128"/>
                          <a:cs typeface="+mn-cs"/>
                        </a:rPr>
                        <a:t>(Classics &amp; P&amp;E)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i="0" u="none" kern="1200" baseline="0" dirty="0">
                          <a:solidFill>
                            <a:schemeClr val="tx1"/>
                          </a:solidFill>
                          <a:effectLst/>
                          <a:latin typeface="+mn-lt"/>
                          <a:ea typeface="Adobe Fan Heiti Std B" pitchFamily="34" charset="-128"/>
                          <a:cs typeface="+mn-cs"/>
                        </a:rPr>
                        <a:t>Cadet Summer Camp </a:t>
                      </a:r>
                      <a:r>
                        <a:rPr lang="en-GB" sz="1000" b="0" i="1" u="none" kern="1200" baseline="0" dirty="0">
                          <a:solidFill>
                            <a:schemeClr val="tx1"/>
                          </a:solidFill>
                          <a:effectLst/>
                          <a:latin typeface="+mn-lt"/>
                          <a:ea typeface="Adobe Fan Heiti Std B" pitchFamily="34" charset="-128"/>
                          <a:cs typeface="+mn-cs"/>
                        </a:rPr>
                        <a:t>(CCF)</a:t>
                      </a:r>
                      <a:endParaRPr lang="en-GB" sz="1000" b="0" u="none" kern="1200" dirty="0">
                        <a:solidFill>
                          <a:schemeClr val="tx1"/>
                        </a:solidFill>
                        <a:effectLst/>
                        <a:latin typeface="+mn-lt"/>
                        <a:ea typeface="Adobe Fan Heiti Std B" pitchFamily="34" charset="-128"/>
                        <a:cs typeface="+mn-cs"/>
                      </a:endParaRPr>
                    </a:p>
                    <a:p>
                      <a:pPr marL="171450" indent="-171450">
                        <a:spcAft>
                          <a:spcPts val="0"/>
                        </a:spcAft>
                        <a:buFont typeface="Wingdings" panose="05000000000000000000" pitchFamily="2" charset="2"/>
                        <a:buChar char="v"/>
                      </a:pPr>
                      <a:endParaRPr lang="en-GB" sz="1000" b="0" i="1" u="none" kern="1200" dirty="0">
                        <a:solidFill>
                          <a:schemeClr val="tx1"/>
                        </a:solidFill>
                        <a:effectLst/>
                        <a:latin typeface="+mn-lt"/>
                        <a:ea typeface="Adobe Fan Heiti Std B" pitchFamily="34" charset="-128"/>
                        <a:cs typeface="+mn-cs"/>
                      </a:endParaRPr>
                    </a:p>
                    <a:p>
                      <a:pPr marL="171450" indent="-171450">
                        <a:spcAft>
                          <a:spcPts val="0"/>
                        </a:spcAft>
                        <a:buFont typeface="Wingdings" panose="05000000000000000000" pitchFamily="2" charset="2"/>
                        <a:buChar char="v"/>
                      </a:pPr>
                      <a:endParaRPr lang="en-GB" sz="1050" b="0" u="none" dirty="0">
                        <a:effectLst/>
                        <a:latin typeface="+mn-lt"/>
                        <a:ea typeface="Adobe Fan Heiti Std B" pitchFamily="34" charset="-128"/>
                        <a:cs typeface="Times New Roman"/>
                      </a:endParaRPr>
                    </a:p>
                  </a:txBody>
                  <a:tcPr marL="62719" marR="627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GB" sz="1400" b="1" u="none" dirty="0">
                          <a:solidFill>
                            <a:srgbClr val="C00000"/>
                          </a:solidFill>
                          <a:effectLst/>
                          <a:latin typeface="Courier New" pitchFamily="49" charset="0"/>
                          <a:ea typeface="Adobe Fan Heiti Std B" pitchFamily="34" charset="-128"/>
                          <a:cs typeface="Courier New" pitchFamily="49" charset="0"/>
                        </a:rPr>
                        <a:t>Year 13</a:t>
                      </a:r>
                    </a:p>
                    <a:p>
                      <a:pPr algn="ctr">
                        <a:spcAft>
                          <a:spcPts val="0"/>
                        </a:spcAft>
                      </a:pPr>
                      <a:endParaRPr lang="en-GB" sz="1050" b="0" u="none" dirty="0">
                        <a:solidFill>
                          <a:schemeClr val="accent2">
                            <a:lumMod val="75000"/>
                          </a:schemeClr>
                        </a:solidFill>
                        <a:effectLst/>
                        <a:latin typeface="Courier New" pitchFamily="49" charset="0"/>
                        <a:ea typeface="Adobe Fan Heiti Std B" pitchFamily="34" charset="-128"/>
                        <a:cs typeface="Courier New" pitchFamily="49" charset="0"/>
                      </a:endParaRP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i="0" u="none" kern="1200" baseline="0" dirty="0">
                          <a:solidFill>
                            <a:schemeClr val="tx1"/>
                          </a:solidFill>
                          <a:effectLst/>
                          <a:latin typeface="+mn-lt"/>
                          <a:ea typeface="Adobe Fan Heiti Std B" pitchFamily="34" charset="-128"/>
                          <a:cs typeface="+mn-cs"/>
                        </a:rPr>
                        <a:t>Cadet Autumn Camp </a:t>
                      </a:r>
                      <a:r>
                        <a:rPr lang="en-GB" sz="1000" b="0" i="1" u="none" kern="1200" baseline="0" dirty="0">
                          <a:solidFill>
                            <a:schemeClr val="tx1"/>
                          </a:solidFill>
                          <a:effectLst/>
                          <a:latin typeface="+mn-lt"/>
                          <a:ea typeface="Adobe Fan Heiti Std B" pitchFamily="34" charset="-128"/>
                          <a:cs typeface="+mn-cs"/>
                        </a:rPr>
                        <a:t>(CCF)</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u="none" kern="1200" dirty="0">
                          <a:solidFill>
                            <a:schemeClr val="tx1"/>
                          </a:solidFill>
                          <a:effectLst/>
                          <a:latin typeface="+mn-lt"/>
                          <a:ea typeface="Adobe Fan Heiti Std B" pitchFamily="34" charset="-128"/>
                          <a:cs typeface="+mn-cs"/>
                        </a:rPr>
                        <a:t>Rome &amp; Bay of Naples </a:t>
                      </a:r>
                      <a:r>
                        <a:rPr lang="en-GB" sz="1000" b="0" i="1" u="none" kern="1200" dirty="0">
                          <a:solidFill>
                            <a:schemeClr val="tx1"/>
                          </a:solidFill>
                          <a:effectLst/>
                          <a:latin typeface="+mn-lt"/>
                          <a:ea typeface="Adobe Fan Heiti Std B" pitchFamily="34" charset="-128"/>
                          <a:cs typeface="+mn-cs"/>
                        </a:rPr>
                        <a:t>(Classics &amp; P&amp;E)</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000" b="0" i="0" u="none" kern="1200" baseline="0" dirty="0">
                          <a:solidFill>
                            <a:schemeClr val="tx1"/>
                          </a:solidFill>
                          <a:effectLst/>
                          <a:latin typeface="+mn-lt"/>
                          <a:ea typeface="Adobe Fan Heiti Std B" pitchFamily="34" charset="-128"/>
                          <a:cs typeface="+mn-cs"/>
                        </a:rPr>
                        <a:t>Cadet Summer Camp </a:t>
                      </a:r>
                      <a:r>
                        <a:rPr lang="en-GB" sz="1000" b="0" i="1" u="none" kern="1200" baseline="0" dirty="0">
                          <a:solidFill>
                            <a:schemeClr val="tx1"/>
                          </a:solidFill>
                          <a:effectLst/>
                          <a:latin typeface="+mn-lt"/>
                          <a:ea typeface="Adobe Fan Heiti Std B" pitchFamily="34" charset="-128"/>
                          <a:cs typeface="+mn-cs"/>
                        </a:rPr>
                        <a:t>(CCF)</a:t>
                      </a:r>
                      <a:endParaRPr lang="en-GB" sz="1000" b="0" u="none" kern="1200" dirty="0">
                        <a:solidFill>
                          <a:schemeClr val="tx1"/>
                        </a:solidFill>
                        <a:effectLst/>
                        <a:latin typeface="+mn-lt"/>
                        <a:ea typeface="Adobe Fan Heiti Std B" pitchFamily="34" charset="-128"/>
                        <a:cs typeface="+mn-cs"/>
                      </a:endParaRP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GB" sz="1000" b="0" i="1" u="none" kern="1200" dirty="0">
                        <a:solidFill>
                          <a:schemeClr val="tx1"/>
                        </a:solidFill>
                        <a:effectLst/>
                        <a:latin typeface="+mn-lt"/>
                        <a:ea typeface="Adobe Fan Heiti Std B" pitchFamily="34" charset="-128"/>
                        <a:cs typeface="+mn-cs"/>
                      </a:endParaRPr>
                    </a:p>
                    <a:p>
                      <a:pPr marL="0" indent="0">
                        <a:spcAft>
                          <a:spcPts val="0"/>
                        </a:spcAft>
                        <a:buFont typeface="Wingdings" panose="05000000000000000000" pitchFamily="2" charset="2"/>
                        <a:buNone/>
                      </a:pPr>
                      <a:endParaRPr lang="en-GB" sz="1000" b="0" u="none" dirty="0">
                        <a:effectLst/>
                        <a:latin typeface="+mn-lt"/>
                        <a:ea typeface="Adobe Fan Heiti Std B" pitchFamily="34" charset="-128"/>
                        <a:cs typeface="Times New Roman"/>
                      </a:endParaRPr>
                    </a:p>
                    <a:p>
                      <a:pPr marL="0" indent="0">
                        <a:spcAft>
                          <a:spcPts val="0"/>
                        </a:spcAft>
                        <a:buFontTx/>
                        <a:buNone/>
                      </a:pPr>
                      <a:endParaRPr lang="en-GB" sz="1000" b="0" u="none" dirty="0">
                        <a:effectLst/>
                        <a:latin typeface="+mn-lt"/>
                        <a:ea typeface="Adobe Fan Heiti Std B" pitchFamily="34" charset="-128"/>
                        <a:cs typeface="Times New Roman"/>
                      </a:endParaRPr>
                    </a:p>
                  </a:txBody>
                  <a:tcPr marL="62719" marR="627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10" name="TextBox 9"/>
          <p:cNvSpPr txBox="1"/>
          <p:nvPr/>
        </p:nvSpPr>
        <p:spPr>
          <a:xfrm>
            <a:off x="251520" y="848656"/>
            <a:ext cx="8640960" cy="523220"/>
          </a:xfrm>
          <a:prstGeom prst="rect">
            <a:avLst/>
          </a:prstGeom>
          <a:noFill/>
        </p:spPr>
        <p:txBody>
          <a:bodyPr wrap="square" rtlCol="0">
            <a:spAutoFit/>
          </a:bodyPr>
          <a:lstStyle/>
          <a:p>
            <a:pPr lvl="0" fontAlgn="base">
              <a:spcBef>
                <a:spcPct val="0"/>
              </a:spcBef>
              <a:spcAft>
                <a:spcPct val="0"/>
              </a:spcAft>
            </a:pPr>
            <a:r>
              <a:rPr lang="en-GB" sz="1400" b="1" dirty="0">
                <a:latin typeface="Adobe Song Std L" pitchFamily="18" charset="-128"/>
                <a:ea typeface="Adobe Song Std L" pitchFamily="18" charset="-128"/>
                <a:cs typeface="Times New Roman" pitchFamily="18" charset="0"/>
              </a:rPr>
              <a:t>We offer our students a vast range of enrichment residential trips</a:t>
            </a:r>
            <a:r>
              <a:rPr lang="en-GB" sz="1400" dirty="0">
                <a:latin typeface="Adobe Song Std L" pitchFamily="18" charset="-128"/>
                <a:ea typeface="Adobe Song Std L" pitchFamily="18" charset="-128"/>
                <a:cs typeface="Times New Roman" pitchFamily="18" charset="0"/>
              </a:rPr>
              <a:t>. Please find below what we are offering for each year group this academic year.</a:t>
            </a:r>
          </a:p>
        </p:txBody>
      </p:sp>
      <p:sp>
        <p:nvSpPr>
          <p:cNvPr id="12" name="TextBox 11"/>
          <p:cNvSpPr txBox="1"/>
          <p:nvPr/>
        </p:nvSpPr>
        <p:spPr>
          <a:xfrm>
            <a:off x="398177" y="5479494"/>
            <a:ext cx="8530788" cy="307777"/>
          </a:xfrm>
          <a:prstGeom prst="rect">
            <a:avLst/>
          </a:prstGeom>
          <a:noFill/>
        </p:spPr>
        <p:txBody>
          <a:bodyPr wrap="square" rtlCol="0">
            <a:spAutoFit/>
          </a:bodyPr>
          <a:lstStyle/>
          <a:p>
            <a:r>
              <a:rPr lang="en-GB" sz="1400" dirty="0">
                <a:latin typeface="Adobe Song Std L" pitchFamily="18" charset="-128"/>
                <a:ea typeface="Adobe Song Std L" pitchFamily="18" charset="-128"/>
              </a:rPr>
              <a:t>Some of the above trips will be subject linked. Details of these trips will be given to the students by the subject teacher. </a:t>
            </a:r>
          </a:p>
        </p:txBody>
      </p:sp>
      <p:sp>
        <p:nvSpPr>
          <p:cNvPr id="11" name="Rectangle 10"/>
          <p:cNvSpPr/>
          <p:nvPr/>
        </p:nvSpPr>
        <p:spPr>
          <a:xfrm>
            <a:off x="107504" y="116633"/>
            <a:ext cx="8928992" cy="6624736"/>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t>
            </a:r>
          </a:p>
        </p:txBody>
      </p:sp>
      <p:pic>
        <p:nvPicPr>
          <p:cNvPr id="6" name="Picture 5" descr="A group of people walking on a dirt road&#10;&#10;Description automatically generated with medium confidence">
            <a:extLst>
              <a:ext uri="{FF2B5EF4-FFF2-40B4-BE49-F238E27FC236}">
                <a16:creationId xmlns:a16="http://schemas.microsoft.com/office/drawing/2014/main" id="{D0461930-E148-440B-A1E1-80002F5F5F6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926" t="2751" r="12201" b="17016"/>
          <a:stretch/>
        </p:blipFill>
        <p:spPr>
          <a:xfrm>
            <a:off x="3634845" y="3968808"/>
            <a:ext cx="1874309" cy="14833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14" descr="A picture containing tree, outdoor, raft, group&#10;&#10;Description automatically generated">
            <a:extLst>
              <a:ext uri="{FF2B5EF4-FFF2-40B4-BE49-F238E27FC236}">
                <a16:creationId xmlns:a16="http://schemas.microsoft.com/office/drawing/2014/main" id="{E9FBE73A-0197-4FC1-BEB7-0DACB6C4E6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1064" y="3968806"/>
            <a:ext cx="1902704" cy="14798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descr="A group of people posing for a photo&#10;&#10;Description automatically generated with medium confidence">
            <a:extLst>
              <a:ext uri="{FF2B5EF4-FFF2-40B4-BE49-F238E27FC236}">
                <a16:creationId xmlns:a16="http://schemas.microsoft.com/office/drawing/2014/main" id="{58105735-227F-4005-A5A8-E78B6EA109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54573" y="3968807"/>
            <a:ext cx="1977794" cy="14833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8" name="TextBox 17">
            <a:extLst>
              <a:ext uri="{FF2B5EF4-FFF2-40B4-BE49-F238E27FC236}">
                <a16:creationId xmlns:a16="http://schemas.microsoft.com/office/drawing/2014/main" id="{B6E70943-DD6D-4D5B-9793-838F26849B8A}"/>
              </a:ext>
            </a:extLst>
          </p:cNvPr>
          <p:cNvSpPr txBox="1"/>
          <p:nvPr/>
        </p:nvSpPr>
        <p:spPr>
          <a:xfrm>
            <a:off x="971600" y="5949280"/>
            <a:ext cx="7992888" cy="784830"/>
          </a:xfrm>
          <a:prstGeom prst="rect">
            <a:avLst/>
          </a:prstGeom>
          <a:noFill/>
        </p:spPr>
        <p:txBody>
          <a:bodyPr wrap="square" rtlCol="0">
            <a:spAutoFit/>
          </a:bodyPr>
          <a:lstStyle/>
          <a:p>
            <a:r>
              <a:rPr lang="en-GB" sz="1500" i="1" dirty="0">
                <a:solidFill>
                  <a:srgbClr val="C00000"/>
                </a:solidFill>
              </a:rPr>
              <a:t>“Pupils enjoy coming to school because, as one put it, teachers always go the extra mile to help us, and there is so much to get involved in outside of our lessons.”</a:t>
            </a:r>
          </a:p>
          <a:p>
            <a:r>
              <a:rPr lang="en-GB" sz="1500" dirty="0"/>
              <a:t>Ofsted 2018</a:t>
            </a:r>
          </a:p>
        </p:txBody>
      </p:sp>
    </p:spTree>
    <p:extLst>
      <p:ext uri="{BB962C8B-B14F-4D97-AF65-F5344CB8AC3E}">
        <p14:creationId xmlns:p14="http://schemas.microsoft.com/office/powerpoint/2010/main" val="803825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32864057"/>
              </p:ext>
            </p:extLst>
          </p:nvPr>
        </p:nvGraphicFramePr>
        <p:xfrm>
          <a:off x="251520" y="1472833"/>
          <a:ext cx="8594842" cy="5052511"/>
        </p:xfrm>
        <a:graphic>
          <a:graphicData uri="http://schemas.openxmlformats.org/drawingml/2006/table">
            <a:tbl>
              <a:tblPr firstRow="1" firstCol="1" bandRow="1">
                <a:effectLst>
                  <a:outerShdw blurRad="50800" dist="38100" dir="13500000" algn="br" rotWithShape="0">
                    <a:prstClr val="black">
                      <a:alpha val="40000"/>
                    </a:prstClr>
                  </a:outerShdw>
                </a:effectLst>
                <a:tableStyleId>{2D5ABB26-0587-4C30-8999-92F81FD0307C}</a:tableStyleId>
              </a:tblPr>
              <a:tblGrid>
                <a:gridCol w="1872208">
                  <a:extLst>
                    <a:ext uri="{9D8B030D-6E8A-4147-A177-3AD203B41FA5}">
                      <a16:colId xmlns:a16="http://schemas.microsoft.com/office/drawing/2014/main" val="20000"/>
                    </a:ext>
                  </a:extLst>
                </a:gridCol>
                <a:gridCol w="2376264">
                  <a:extLst>
                    <a:ext uri="{9D8B030D-6E8A-4147-A177-3AD203B41FA5}">
                      <a16:colId xmlns:a16="http://schemas.microsoft.com/office/drawing/2014/main" val="895264573"/>
                    </a:ext>
                  </a:extLst>
                </a:gridCol>
                <a:gridCol w="2088232">
                  <a:extLst>
                    <a:ext uri="{9D8B030D-6E8A-4147-A177-3AD203B41FA5}">
                      <a16:colId xmlns:a16="http://schemas.microsoft.com/office/drawing/2014/main" val="20001"/>
                    </a:ext>
                  </a:extLst>
                </a:gridCol>
                <a:gridCol w="2258138">
                  <a:extLst>
                    <a:ext uri="{9D8B030D-6E8A-4147-A177-3AD203B41FA5}">
                      <a16:colId xmlns:a16="http://schemas.microsoft.com/office/drawing/2014/main" val="20002"/>
                    </a:ext>
                  </a:extLst>
                </a:gridCol>
              </a:tblGrid>
              <a:tr h="251911">
                <a:tc rowSpan="2">
                  <a:txBody>
                    <a:bodyPr/>
                    <a:lstStyle/>
                    <a:p>
                      <a:pPr>
                        <a:spcAft>
                          <a:spcPts val="0"/>
                        </a:spcAft>
                      </a:pPr>
                      <a:r>
                        <a:rPr lang="en-GB" sz="800" dirty="0">
                          <a:effectLst/>
                          <a:latin typeface="Adobe Fan Heiti Std B" pitchFamily="34" charset="-128"/>
                          <a:ea typeface="Adobe Fan Heiti Std B" pitchFamily="34" charset="-128"/>
                        </a:rPr>
                        <a:t> </a:t>
                      </a:r>
                      <a:br>
                        <a:rPr lang="en-GB" sz="800" b="0" u="none" dirty="0">
                          <a:effectLst/>
                          <a:latin typeface="Adobe Fan Heiti Std B" pitchFamily="34" charset="-128"/>
                          <a:ea typeface="Adobe Fan Heiti Std B" pitchFamily="34" charset="-128"/>
                          <a:cs typeface="Times New Roman"/>
                        </a:rPr>
                      </a:br>
                      <a:r>
                        <a:rPr lang="en-GB" sz="1050" b="1" u="sng" dirty="0">
                          <a:effectLst/>
                          <a:latin typeface="+mj-lt"/>
                          <a:ea typeface="Adobe Fan Heiti Std B" pitchFamily="34" charset="-128"/>
                        </a:rPr>
                        <a:t>Key Information:</a:t>
                      </a:r>
                    </a:p>
                    <a:p>
                      <a:pPr>
                        <a:spcAft>
                          <a:spcPts val="0"/>
                        </a:spcAft>
                      </a:pPr>
                      <a:endParaRPr lang="en-GB" sz="900" dirty="0">
                        <a:effectLst/>
                        <a:latin typeface="+mj-lt"/>
                        <a:ea typeface="Adobe Fan Heiti Std B" pitchFamily="34" charset="-128"/>
                      </a:endParaRPr>
                    </a:p>
                    <a:p>
                      <a:pPr marL="171450" indent="-171450">
                        <a:spcAft>
                          <a:spcPts val="0"/>
                        </a:spcAft>
                        <a:buFont typeface="Wingdings" panose="05000000000000000000" pitchFamily="2" charset="2"/>
                        <a:buChar char="ü"/>
                      </a:pPr>
                      <a:r>
                        <a:rPr lang="en-GB" sz="900" dirty="0">
                          <a:effectLst/>
                          <a:latin typeface="+mj-lt"/>
                          <a:ea typeface="Adobe Fan Heiti Std B" pitchFamily="34" charset="-128"/>
                        </a:rPr>
                        <a:t>We offer instrumental and vocal teaching including; guitar, saxophone, piano, voice, brass, woodwind, strings, percussion and music theory.</a:t>
                      </a:r>
                    </a:p>
                    <a:p>
                      <a:pPr marL="171450" indent="-171450">
                        <a:spcAft>
                          <a:spcPts val="0"/>
                        </a:spcAft>
                        <a:buFont typeface="Wingdings" panose="05000000000000000000" pitchFamily="2" charset="2"/>
                        <a:buChar char="ü"/>
                      </a:pPr>
                      <a:endParaRPr lang="en-GB" sz="900" dirty="0">
                        <a:effectLst/>
                        <a:latin typeface="+mj-lt"/>
                        <a:ea typeface="Adobe Fan Heiti Std B" pitchFamily="34" charset="-128"/>
                      </a:endParaRPr>
                    </a:p>
                    <a:p>
                      <a:pPr marL="171450" indent="-171450">
                        <a:spcAft>
                          <a:spcPts val="0"/>
                        </a:spcAft>
                        <a:buFont typeface="Wingdings" panose="05000000000000000000" pitchFamily="2" charset="2"/>
                        <a:buChar char="ü"/>
                      </a:pPr>
                      <a:r>
                        <a:rPr lang="en-GB" sz="900" b="0" kern="1200" dirty="0">
                          <a:solidFill>
                            <a:schemeClr val="tx1"/>
                          </a:solidFill>
                          <a:effectLst/>
                          <a:latin typeface="+mn-lt"/>
                          <a:ea typeface="Adobe Fan Heiti Std B" pitchFamily="34" charset="-128"/>
                          <a:cs typeface="+mn-cs"/>
                        </a:rPr>
                        <a:t>The School newspaper  is “</a:t>
                      </a:r>
                      <a:r>
                        <a:rPr lang="en-GB" sz="900" b="0" kern="1200" dirty="0">
                          <a:solidFill>
                            <a:srgbClr val="C00000"/>
                          </a:solidFill>
                          <a:effectLst/>
                          <a:latin typeface="+mn-lt"/>
                          <a:ea typeface="Adobe Fan Heiti Std B" pitchFamily="34" charset="-128"/>
                          <a:cs typeface="+mn-cs"/>
                        </a:rPr>
                        <a:t>The MO”, </a:t>
                      </a:r>
                      <a:r>
                        <a:rPr lang="en-GB" sz="900" b="0" kern="1200" baseline="0" dirty="0">
                          <a:solidFill>
                            <a:schemeClr val="tx1"/>
                          </a:solidFill>
                          <a:effectLst/>
                          <a:latin typeface="+mn-lt"/>
                          <a:ea typeface="Adobe Fan Heiti Std B" pitchFamily="34" charset="-128"/>
                          <a:cs typeface="+mn-cs"/>
                        </a:rPr>
                        <a:t>if you would like to be a reporter or editor for the paper, please contact Ms Redfern. Year 12 &amp; 13.</a:t>
                      </a:r>
                    </a:p>
                    <a:p>
                      <a:pPr marL="171450" indent="-171450">
                        <a:spcAft>
                          <a:spcPts val="0"/>
                        </a:spcAft>
                        <a:buFont typeface="Wingdings" panose="05000000000000000000" pitchFamily="2" charset="2"/>
                        <a:buChar char="ü"/>
                      </a:pPr>
                      <a:endParaRPr lang="en-GB" sz="900" b="0" kern="1200" baseline="0" dirty="0">
                        <a:solidFill>
                          <a:schemeClr val="tx1"/>
                        </a:solidFill>
                        <a:effectLst/>
                        <a:latin typeface="+mn-lt"/>
                        <a:ea typeface="Adobe Fan Heiti Std B" pitchFamily="34" charset="-128"/>
                        <a:cs typeface="+mn-cs"/>
                      </a:endParaRPr>
                    </a:p>
                    <a:p>
                      <a:pPr marL="171450" indent="-171450">
                        <a:spcAft>
                          <a:spcPts val="0"/>
                        </a:spcAft>
                        <a:buFont typeface="Wingdings" panose="05000000000000000000" pitchFamily="2" charset="2"/>
                        <a:buChar char="ü"/>
                      </a:pPr>
                      <a:r>
                        <a:rPr lang="en-GB" sz="900" kern="1200" dirty="0">
                          <a:solidFill>
                            <a:schemeClr val="tx1"/>
                          </a:solidFill>
                          <a:latin typeface="+mn-lt"/>
                          <a:ea typeface="Adobe Fan Heiti Std B" pitchFamily="34" charset="-128"/>
                          <a:cs typeface="+mn-cs"/>
                        </a:rPr>
                        <a:t>PE Clubs can change half termly – </a:t>
                      </a:r>
                      <a:r>
                        <a:rPr lang="en-GB" sz="900" kern="1200" dirty="0">
                          <a:solidFill>
                            <a:srgbClr val="C00000"/>
                          </a:solidFill>
                          <a:latin typeface="+mn-lt"/>
                          <a:ea typeface="Adobe Fan Heiti Std B" pitchFamily="34" charset="-128"/>
                          <a:cs typeface="Courier New" pitchFamily="49" charset="0"/>
                        </a:rPr>
                        <a:t>please check the timetable in the PE corridor</a:t>
                      </a:r>
                      <a:r>
                        <a:rPr lang="en-GB" sz="900" kern="1200" dirty="0">
                          <a:solidFill>
                            <a:srgbClr val="C00000"/>
                          </a:solidFill>
                          <a:latin typeface="+mn-lt"/>
                          <a:ea typeface="Adobe Fan Heiti Std B" pitchFamily="34" charset="-128"/>
                          <a:cs typeface="+mn-cs"/>
                        </a:rPr>
                        <a:t>.</a:t>
                      </a:r>
                    </a:p>
                    <a:p>
                      <a:pPr marL="171450" indent="-171450">
                        <a:spcAft>
                          <a:spcPts val="0"/>
                        </a:spcAft>
                        <a:buFont typeface="Wingdings" panose="05000000000000000000" pitchFamily="2" charset="2"/>
                        <a:buChar char="ü"/>
                      </a:pPr>
                      <a:endParaRPr lang="en-GB" sz="900" kern="1200" dirty="0">
                        <a:solidFill>
                          <a:srgbClr val="C00000"/>
                        </a:solidFill>
                        <a:latin typeface="+mn-lt"/>
                        <a:ea typeface="Adobe Fan Heiti Std B" pitchFamily="34" charset="-128"/>
                        <a:cs typeface="+mn-cs"/>
                      </a:endParaRPr>
                    </a:p>
                    <a:p>
                      <a:pPr marL="171450" indent="-171450">
                        <a:spcAft>
                          <a:spcPts val="0"/>
                        </a:spcAft>
                        <a:buFont typeface="Wingdings" panose="05000000000000000000" pitchFamily="2" charset="2"/>
                        <a:buChar char="ü"/>
                      </a:pPr>
                      <a:endParaRPr lang="en-GB" sz="900" kern="1200" dirty="0">
                        <a:solidFill>
                          <a:srgbClr val="C00000"/>
                        </a:solidFill>
                        <a:latin typeface="+mn-lt"/>
                        <a:ea typeface="Adobe Fan Heiti Std B" pitchFamily="34" charset="-128"/>
                        <a:cs typeface="+mn-cs"/>
                      </a:endParaRPr>
                    </a:p>
                    <a:p>
                      <a:pPr marL="171450" indent="-171450">
                        <a:spcAft>
                          <a:spcPts val="0"/>
                        </a:spcAft>
                        <a:buFont typeface="Wingdings" panose="05000000000000000000" pitchFamily="2" charset="2"/>
                        <a:buChar char="ü"/>
                      </a:pPr>
                      <a:endParaRPr lang="en-GB" sz="900" kern="1200" dirty="0">
                        <a:solidFill>
                          <a:srgbClr val="C00000"/>
                        </a:solidFill>
                        <a:latin typeface="+mn-lt"/>
                        <a:ea typeface="Adobe Fan Heiti Std B" pitchFamily="34" charset="-128"/>
                        <a:cs typeface="+mn-cs"/>
                      </a:endParaRPr>
                    </a:p>
                    <a:p>
                      <a:pPr marL="171450" indent="-171450">
                        <a:spcAft>
                          <a:spcPts val="0"/>
                        </a:spcAft>
                        <a:buFont typeface="Wingdings" panose="05000000000000000000" pitchFamily="2" charset="2"/>
                        <a:buChar char="ü"/>
                      </a:pPr>
                      <a:endParaRPr lang="en-GB" sz="900" kern="1200" dirty="0">
                        <a:solidFill>
                          <a:srgbClr val="C00000"/>
                        </a:solidFill>
                        <a:latin typeface="+mn-lt"/>
                        <a:ea typeface="Adobe Fan Heiti Std B"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Breakfast Club</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chemeClr val="tx1"/>
                          </a:solidFill>
                          <a:effectLst/>
                          <a:latin typeface="+mn-lt"/>
                          <a:ea typeface="Adobe Fan Heiti Std B" pitchFamily="34" charset="-128"/>
                          <a:cs typeface="Courier New" pitchFamily="49" charset="0"/>
                        </a:rPr>
                        <a:t>Canteen</a:t>
                      </a:r>
                      <a:r>
                        <a:rPr lang="en-GB" sz="900" b="0" kern="1200" baseline="0" dirty="0">
                          <a:solidFill>
                            <a:schemeClr val="tx1"/>
                          </a:solidFill>
                          <a:effectLst/>
                          <a:latin typeface="+mn-lt"/>
                          <a:ea typeface="Adobe Fan Heiti Std B" pitchFamily="34" charset="-128"/>
                          <a:cs typeface="Courier New" pitchFamily="49" charset="0"/>
                        </a:rPr>
                        <a:t>, Mrs Mitchell &amp; Miss Begum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8:00am – 8:25am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br>
                        <a:rPr lang="en-GB" sz="900" b="0" kern="1200" baseline="0" dirty="0">
                          <a:solidFill>
                            <a:schemeClr val="tx1"/>
                          </a:solidFill>
                          <a:effectLst/>
                          <a:latin typeface="+mn-lt"/>
                          <a:ea typeface="Adobe Fan Heiti Std B" pitchFamily="34" charset="-128"/>
                          <a:cs typeface="Courier New" pitchFamily="49" charset="0"/>
                        </a:rPr>
                      </a:br>
                      <a:br>
                        <a:rPr lang="en-GB" sz="900" b="0" kern="1200" baseline="0" dirty="0">
                          <a:solidFill>
                            <a:schemeClr val="tx1"/>
                          </a:solidFill>
                          <a:effectLst/>
                          <a:latin typeface="+mn-lt"/>
                          <a:ea typeface="Adobe Fan Heiti Std B" pitchFamily="34" charset="-128"/>
                          <a:cs typeface="Courier New" pitchFamily="49" charset="0"/>
                        </a:rPr>
                      </a:br>
                      <a:r>
                        <a:rPr lang="en-GB" sz="900" b="1" kern="1200" dirty="0">
                          <a:solidFill>
                            <a:srgbClr val="C00000"/>
                          </a:solidFill>
                          <a:effectLst/>
                          <a:latin typeface="+mn-lt"/>
                          <a:ea typeface="Adobe Fan Heiti Std B" pitchFamily="34" charset="-128"/>
                          <a:cs typeface="Courier New" pitchFamily="49" charset="0"/>
                        </a:rPr>
                        <a:t>Touch Typing</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Brooks Suite, Specialised Learning Staff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8:40am – 8:55am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Invited Students</a:t>
                      </a:r>
                      <a:endParaRPr lang="en-GB" sz="900" b="0" kern="1200" dirty="0">
                        <a:solidFill>
                          <a:schemeClr val="accent2">
                            <a:lumMod val="75000"/>
                          </a:schemeClr>
                        </a:solidFill>
                        <a:effectLst/>
                        <a:highlight>
                          <a:srgbClr val="00FF00"/>
                        </a:highligh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171450" indent="-171450">
                        <a:spcAft>
                          <a:spcPts val="0"/>
                        </a:spcAft>
                        <a:buFont typeface="Wingdings" panose="05000000000000000000" pitchFamily="2" charset="2"/>
                        <a:buChar char="ü"/>
                      </a:pPr>
                      <a:endParaRPr lang="en-GB" sz="900" kern="1200" dirty="0">
                        <a:solidFill>
                          <a:srgbClr val="C00000"/>
                        </a:solidFill>
                        <a:latin typeface="+mn-lt"/>
                        <a:ea typeface="Adobe Fan Heiti Std B" pitchFamily="34" charset="-128"/>
                        <a:cs typeface="+mn-cs"/>
                      </a:endParaRPr>
                    </a:p>
                  </a:txBody>
                  <a:tcPr marL="62861" marR="62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600" b="1" dirty="0">
                          <a:solidFill>
                            <a:schemeClr val="tx1"/>
                          </a:solidFill>
                          <a:effectLst/>
                          <a:latin typeface="+mj-lt"/>
                          <a:ea typeface="Adobe Song Std L" pitchFamily="18" charset="-128"/>
                          <a:cs typeface="Times New Roman"/>
                        </a:rPr>
                        <a:t>Before School Activities</a:t>
                      </a:r>
                    </a:p>
                  </a:txBody>
                  <a:tcPr marL="62861" marR="62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GB" sz="1600" b="1" dirty="0">
                          <a:solidFill>
                            <a:schemeClr val="tx1"/>
                          </a:solidFill>
                          <a:effectLst/>
                          <a:latin typeface="+mj-lt"/>
                          <a:ea typeface="Adobe Song Std L" pitchFamily="18" charset="-128"/>
                        </a:rPr>
                        <a:t>Lunchtime Activities</a:t>
                      </a:r>
                      <a:endParaRPr lang="en-GB" sz="1600" b="1" dirty="0">
                        <a:solidFill>
                          <a:schemeClr val="tx1"/>
                        </a:solidFill>
                        <a:effectLst/>
                        <a:latin typeface="+mj-lt"/>
                        <a:ea typeface="Adobe Song Std L" pitchFamily="18" charset="-128"/>
                        <a:cs typeface="Times New Roman"/>
                      </a:endParaRPr>
                    </a:p>
                  </a:txBody>
                  <a:tcPr marL="62861" marR="62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GB" sz="1600" b="1" dirty="0">
                          <a:solidFill>
                            <a:schemeClr val="tx1"/>
                          </a:solidFill>
                          <a:effectLst/>
                          <a:latin typeface="+mj-lt"/>
                          <a:ea typeface="Adobe Song Std L" pitchFamily="18" charset="-128"/>
                        </a:rPr>
                        <a:t>After School Activities</a:t>
                      </a:r>
                      <a:endParaRPr lang="en-GB" sz="1600" b="1" dirty="0">
                        <a:solidFill>
                          <a:schemeClr val="tx1"/>
                        </a:solidFill>
                        <a:effectLst/>
                        <a:latin typeface="+mj-lt"/>
                        <a:ea typeface="Adobe Song Std L" pitchFamily="18" charset="-128"/>
                        <a:cs typeface="Times New Roman"/>
                      </a:endParaRPr>
                    </a:p>
                  </a:txBody>
                  <a:tcPr marL="62861" marR="62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4466903">
                <a:tc vMerge="1">
                  <a:txBody>
                    <a:bodyPr/>
                    <a:lstStyle/>
                    <a:p>
                      <a:pPr>
                        <a:spcAft>
                          <a:spcPts val="0"/>
                        </a:spcAft>
                      </a:pPr>
                      <a:endParaRPr lang="en-GB" sz="1000" dirty="0">
                        <a:effectLst/>
                        <a:latin typeface="Adobe Fan Heiti Std B" pitchFamily="34" charset="-128"/>
                        <a:ea typeface="Adobe Fan Heiti Std B" pitchFamily="34" charset="-128"/>
                        <a:cs typeface="Times New Roman"/>
                      </a:endParaRPr>
                    </a:p>
                  </a:txBody>
                  <a:tcPr marL="62861" marR="62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IDA</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Brooks Suite, Specialised Learning Staff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8:40am – 8:55am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Invited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Handwriting</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Brooks Suite, Specialised Learning Staff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8:40am – 9:00am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Invited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highlight>
                          <a:srgbClr val="00FF00"/>
                        </a:highligh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GB" sz="900" b="0" kern="1200" baseline="0" dirty="0">
                          <a:solidFill>
                            <a:schemeClr val="tx1"/>
                          </a:solidFill>
                          <a:effectLst/>
                          <a:highlight>
                            <a:srgbClr val="00FF00"/>
                          </a:highlight>
                          <a:latin typeface="+mn-lt"/>
                          <a:ea typeface="Adobe Fan Heiti Std B" pitchFamily="34" charset="-128"/>
                          <a:cs typeface="Courier New" pitchFamily="49" charset="0"/>
                        </a:rPr>
                      </a:br>
                      <a:r>
                        <a:rPr lang="en-GB" sz="900" b="1" kern="1200" dirty="0">
                          <a:solidFill>
                            <a:srgbClr val="C00000"/>
                          </a:solidFill>
                          <a:effectLst/>
                          <a:latin typeface="+mn-lt"/>
                          <a:ea typeface="Adobe Fan Heiti Std B" pitchFamily="34" charset="-128"/>
                          <a:cs typeface="Courier New" pitchFamily="49" charset="0"/>
                        </a:rPr>
                        <a:t>Design &amp; Build Workshop</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B7, Mr Dwane / Mr Green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1:30pm- 2:05pm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Year 7 &amp; 8</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Piano Lessons ( Beginner)</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M1, Ms Conwell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1:30pm- 2:00pm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baseline="0" dirty="0">
                          <a:solidFill>
                            <a:srgbClr val="C00000"/>
                          </a:solidFill>
                          <a:effectLst/>
                          <a:latin typeface="+mn-lt"/>
                          <a:ea typeface="Adobe Fan Heiti Std B" pitchFamily="34" charset="-128"/>
                          <a:cs typeface="Courier New" pitchFamily="49" charset="0"/>
                        </a:rPr>
                        <a:t>GCSE Graphics Catch Up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B2, Mr </a:t>
                      </a:r>
                      <a:r>
                        <a:rPr lang="en-GB" sz="900" b="0" kern="1200" baseline="0" dirty="0" err="1">
                          <a:solidFill>
                            <a:schemeClr val="tx1"/>
                          </a:solidFill>
                          <a:effectLst/>
                          <a:latin typeface="+mn-lt"/>
                          <a:ea typeface="Adobe Fan Heiti Std B" pitchFamily="34" charset="-128"/>
                          <a:cs typeface="Courier New" pitchFamily="49" charset="0"/>
                        </a:rPr>
                        <a:t>Cockram</a:t>
                      </a: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1:30pm- 2:00pm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Year 9-  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baseline="0" dirty="0">
                          <a:solidFill>
                            <a:srgbClr val="C00000"/>
                          </a:solidFill>
                          <a:effectLst/>
                          <a:latin typeface="+mn-lt"/>
                          <a:ea typeface="Adobe Fan Heiti Std B" pitchFamily="34" charset="-128"/>
                          <a:cs typeface="Courier New" pitchFamily="49" charset="0"/>
                        </a:rPr>
                        <a:t>Dungeons &amp; Dragons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A3, Mr Dean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1:30pm- 2:00pm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txBody>
                  <a:tcPr marL="62861" marR="62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Prayer Room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The Marlborough Suite, Mrs Begum / Mr Rahman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1:30pm- 2:05pm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endParaRPr lang="en-GB" sz="900" b="0" kern="1200" baseline="0" dirty="0">
                        <a:solidFill>
                          <a:schemeClr val="tx1"/>
                        </a:solidFill>
                        <a:effectLst/>
                        <a:latin typeface="+mn-lt"/>
                        <a:ea typeface="Adobe Fan Heiti Std B"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GCSE Art Catch Up</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D4, Mrs Punio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1:20pm- 2:00pm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Year 9, 10 &amp; 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Culture Club</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S7, Mrs Claridge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1:35pm- 2:05pm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Year 7 &amp; 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Movie Mondays: History</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A4, Miss 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1:30pm- 2:05pm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baseline="0" dirty="0">
                          <a:solidFill>
                            <a:srgbClr val="C00000"/>
                          </a:solidFill>
                          <a:effectLst/>
                          <a:latin typeface="+mn-lt"/>
                          <a:ea typeface="Adobe Fan Heiti Std B" pitchFamily="34" charset="-128"/>
                          <a:cs typeface="Courier New" pitchFamily="49" charset="0"/>
                        </a:rPr>
                        <a:t>Tudor Revision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A7, Mr Pressland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1:35pm- 2:10pm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Year 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baseline="0" dirty="0">
                          <a:solidFill>
                            <a:srgbClr val="C00000"/>
                          </a:solidFill>
                          <a:effectLst/>
                          <a:latin typeface="+mn-lt"/>
                          <a:ea typeface="Adobe Fan Heiti Std B" pitchFamily="34" charset="-128"/>
                          <a:cs typeface="Courier New" pitchFamily="49" charset="0"/>
                        </a:rPr>
                        <a:t>Puzzles &amp; Board Games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LRC, Mrs Wood / Mrs Nixon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1:20pm- 2:10pm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baseline="0" dirty="0">
                          <a:solidFill>
                            <a:srgbClr val="C00000"/>
                          </a:solidFill>
                          <a:effectLst/>
                          <a:latin typeface="+mn-lt"/>
                          <a:ea typeface="Adobe Fan Heiti Std B" pitchFamily="34" charset="-128"/>
                          <a:cs typeface="Courier New" pitchFamily="49" charset="0"/>
                        </a:rPr>
                        <a:t>Table Tennis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Sports Hall, Mr Hodge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1:30pm- 2:00pm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p>
                  </a:txBody>
                  <a:tcPr marL="62861" marR="62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Latin Club (Intermediate)</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A5, Miss Rowe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3:20pm – 4:20pm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Year 9 (invite only)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Home Learning</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LRC, Specialised Learning Staff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3:10pm – 4:10pm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Advanced Swimming</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Pool, Mrs Eaton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3:10pm – 4:00pm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p>
                  </a:txBody>
                  <a:tcPr marL="62861" marR="62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735742" y="188640"/>
            <a:ext cx="1110620" cy="1243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48722" y="471810"/>
            <a:ext cx="8597640" cy="940966"/>
          </a:xfrm>
        </p:spPr>
        <p:txBody>
          <a:bodyPr>
            <a:normAutofit fontScale="90000"/>
          </a:bodyPr>
          <a:lstStyle/>
          <a:p>
            <a:pPr algn="l"/>
            <a:r>
              <a:rPr lang="en-GB" sz="1400" b="1" dirty="0">
                <a:latin typeface="Adobe Song Std L" pitchFamily="18" charset="-128"/>
                <a:ea typeface="Adobe Song Std L" pitchFamily="18" charset="-128"/>
                <a:cs typeface="Times New Roman" pitchFamily="18" charset="0"/>
              </a:rPr>
              <a:t>We offer our students an excellent range of extra-curricular activities and enrichment programmes</a:t>
            </a:r>
            <a:r>
              <a:rPr lang="en-GB" sz="1400" dirty="0">
                <a:latin typeface="Adobe Song Std L" pitchFamily="18" charset="-128"/>
                <a:ea typeface="Adobe Song Std L" pitchFamily="18" charset="-128"/>
                <a:cs typeface="Times New Roman" pitchFamily="18" charset="0"/>
              </a:rPr>
              <a:t>. Please find details on the follow pages of clubs that take place at Marlborough. </a:t>
            </a:r>
            <a:br>
              <a:rPr lang="en-GB" sz="1400" dirty="0">
                <a:latin typeface="Adobe Song Std L" pitchFamily="18" charset="-128"/>
                <a:ea typeface="Adobe Song Std L" pitchFamily="18" charset="-128"/>
                <a:cs typeface="Times New Roman" pitchFamily="18" charset="0"/>
              </a:rPr>
            </a:br>
            <a:r>
              <a:rPr lang="en-GB" sz="1400" b="1" dirty="0">
                <a:ea typeface="Adobe Ming Std L" pitchFamily="18" charset="-128"/>
                <a:cs typeface="Courier New" pitchFamily="49" charset="0"/>
              </a:rPr>
              <a:t>On</a:t>
            </a:r>
            <a:r>
              <a:rPr lang="en-GB" sz="1400" b="1" dirty="0">
                <a:latin typeface="Chaparral Pro Light" pitchFamily="18" charset="0"/>
                <a:ea typeface="Adobe Ming Std L" pitchFamily="18" charset="-128"/>
              </a:rPr>
              <a:t> </a:t>
            </a:r>
            <a:r>
              <a:rPr lang="en-GB" b="1" dirty="0">
                <a:solidFill>
                  <a:srgbClr val="C00000"/>
                </a:solidFill>
                <a:effectLst>
                  <a:outerShdw blurRad="38100" dist="38100" dir="2700000" algn="tl">
                    <a:srgbClr val="000000">
                      <a:alpha val="43137"/>
                    </a:srgbClr>
                  </a:outerShdw>
                </a:effectLst>
                <a:latin typeface="Gabriola" panose="04040605051002020D02" pitchFamily="82" charset="0"/>
                <a:ea typeface="Adobe Ming Std L" pitchFamily="18" charset="-128"/>
              </a:rPr>
              <a:t>MONDAY</a:t>
            </a:r>
            <a:r>
              <a:rPr lang="en-GB" sz="1800" b="1" dirty="0">
                <a:effectLst>
                  <a:outerShdw blurRad="38100" dist="38100" dir="2700000" algn="tl">
                    <a:srgbClr val="000000">
                      <a:alpha val="43137"/>
                    </a:srgbClr>
                  </a:outerShdw>
                </a:effectLst>
                <a:latin typeface="Gabriola" panose="04040605051002020D02" pitchFamily="82" charset="0"/>
                <a:ea typeface="Adobe Ming Std L" pitchFamily="18" charset="-128"/>
              </a:rPr>
              <a:t>,</a:t>
            </a:r>
            <a:r>
              <a:rPr lang="en-GB" sz="1800" b="1" dirty="0">
                <a:effectLst>
                  <a:outerShdw blurRad="38100" dist="38100" dir="2700000" algn="tl">
                    <a:srgbClr val="000000">
                      <a:alpha val="43137"/>
                    </a:srgbClr>
                  </a:outerShdw>
                </a:effectLst>
                <a:latin typeface="Brush Script Std" pitchFamily="66" charset="0"/>
                <a:ea typeface="Adobe Ming Std L" pitchFamily="18" charset="-128"/>
              </a:rPr>
              <a:t> </a:t>
            </a:r>
            <a:r>
              <a:rPr lang="en-GB" sz="1400" b="1" dirty="0">
                <a:ea typeface="Adobe Ming Std L" pitchFamily="18" charset="-128"/>
                <a:cs typeface="Courier New" pitchFamily="49" charset="0"/>
              </a:rPr>
              <a:t>the following clubs are running;</a:t>
            </a:r>
          </a:p>
        </p:txBody>
      </p:sp>
      <p:sp>
        <p:nvSpPr>
          <p:cNvPr id="9" name="Rectangle 8"/>
          <p:cNvSpPr/>
          <p:nvPr/>
        </p:nvSpPr>
        <p:spPr>
          <a:xfrm>
            <a:off x="107504" y="61215"/>
            <a:ext cx="8928992" cy="6624736"/>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179512" y="25460"/>
            <a:ext cx="4610493" cy="523220"/>
          </a:xfrm>
          <a:prstGeom prst="rect">
            <a:avLst/>
          </a:prstGeom>
        </p:spPr>
        <p:txBody>
          <a:bodyPr wrap="none">
            <a:spAutoFit/>
          </a:bodyPr>
          <a:lstStyle/>
          <a:p>
            <a:r>
              <a:rPr lang="en-GB" sz="2800" b="1" dirty="0">
                <a:solidFill>
                  <a:srgbClr val="C00000"/>
                </a:solidFill>
                <a:latin typeface="Chaparral Pro Light" pitchFamily="18" charset="0"/>
                <a:ea typeface="Adobe Song Std L" pitchFamily="18" charset="-128"/>
                <a:cs typeface="Times New Roman" pitchFamily="18" charset="0"/>
              </a:rPr>
              <a:t>Additionally</a:t>
            </a:r>
            <a:r>
              <a:rPr kumimoji="0" lang="en-GB" sz="2800" b="1" i="0" u="none" strike="noStrike" cap="none" normalizeH="0" baseline="0" dirty="0">
                <a:ln>
                  <a:noFill/>
                </a:ln>
                <a:solidFill>
                  <a:srgbClr val="C00000"/>
                </a:solidFill>
                <a:effectLst/>
                <a:latin typeface="Chaparral Pro Light" pitchFamily="18" charset="0"/>
                <a:ea typeface="Adobe Song Std L" pitchFamily="18" charset="-128"/>
                <a:cs typeface="Times New Roman" pitchFamily="18" charset="0"/>
              </a:rPr>
              <a:t> at Marlborough… </a:t>
            </a:r>
            <a:endParaRPr lang="en-GB" sz="2800" b="1" dirty="0">
              <a:solidFill>
                <a:srgbClr val="C00000"/>
              </a:solidFill>
              <a:latin typeface="Chaparral Pro Light" pitchFamily="18" charset="0"/>
            </a:endParaRPr>
          </a:p>
        </p:txBody>
      </p:sp>
      <p:sp>
        <p:nvSpPr>
          <p:cNvPr id="11" name="TextBox 10">
            <a:extLst>
              <a:ext uri="{FF2B5EF4-FFF2-40B4-BE49-F238E27FC236}">
                <a16:creationId xmlns:a16="http://schemas.microsoft.com/office/drawing/2014/main" id="{7E40BCB5-6888-465F-8B35-1BEEE1AE9F7F}"/>
              </a:ext>
            </a:extLst>
          </p:cNvPr>
          <p:cNvSpPr txBox="1"/>
          <p:nvPr/>
        </p:nvSpPr>
        <p:spPr>
          <a:xfrm>
            <a:off x="2123728" y="3121223"/>
            <a:ext cx="2376264" cy="307777"/>
          </a:xfrm>
          <a:prstGeom prst="rect">
            <a:avLst/>
          </a:prstGeom>
          <a:solidFill>
            <a:schemeClr val="accent6">
              <a:lumMod val="20000"/>
              <a:lumOff val="80000"/>
            </a:schemeClr>
          </a:solidFill>
          <a:ln w="9525"/>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a:t>Lunchtime Activities</a:t>
            </a:r>
          </a:p>
        </p:txBody>
      </p:sp>
      <p:pic>
        <p:nvPicPr>
          <p:cNvPr id="13" name="Picture 4"/>
          <p:cNvPicPr>
            <a:picLocks noChangeAspect="1" noChangeArrowheads="1"/>
          </p:cNvPicPr>
          <p:nvPr/>
        </p:nvPicPr>
        <p:blipFill rotWithShape="1">
          <a:blip r:embed="rId4" cstate="print">
            <a:lum bright="70000" contrast="-70000"/>
            <a:extLst>
              <a:ext uri="{BEBA8EAE-BF5A-486C-A8C5-ECC9F3942E4B}">
                <a14:imgProps xmlns:a14="http://schemas.microsoft.com/office/drawing/2010/main">
                  <a14:imgLayer r:embed="rId5">
                    <a14:imgEffect>
                      <a14:backgroundRemoval t="403" b="89919" l="2646" r="27298"/>
                    </a14:imgEffect>
                  </a14:imgLayer>
                </a14:imgProps>
              </a:ext>
              <a:ext uri="{28A0092B-C50C-407E-A947-70E740481C1C}">
                <a14:useLocalDpi xmlns:a14="http://schemas.microsoft.com/office/drawing/2010/main" val="0"/>
              </a:ext>
            </a:extLst>
          </a:blip>
          <a:srcRect r="73529"/>
          <a:stretch/>
        </p:blipFill>
        <p:spPr bwMode="auto">
          <a:xfrm>
            <a:off x="107504" y="6060339"/>
            <a:ext cx="546890" cy="7124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DACFBB2-FDAF-5A94-4EB8-AA15C1608CDF}"/>
              </a:ext>
            </a:extLst>
          </p:cNvPr>
          <p:cNvSpPr txBox="1"/>
          <p:nvPr/>
        </p:nvSpPr>
        <p:spPr>
          <a:xfrm>
            <a:off x="248722" y="4149080"/>
            <a:ext cx="1875006" cy="276999"/>
          </a:xfrm>
          <a:prstGeom prst="rect">
            <a:avLst/>
          </a:prstGeom>
          <a:solidFill>
            <a:schemeClr val="accent6">
              <a:lumMod val="20000"/>
              <a:lumOff val="80000"/>
            </a:schemeClr>
          </a:solidFill>
          <a:ln w="9525"/>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b="1" dirty="0"/>
              <a:t>Before School Activities</a:t>
            </a:r>
          </a:p>
        </p:txBody>
      </p:sp>
    </p:spTree>
    <p:extLst>
      <p:ext uri="{BB962C8B-B14F-4D97-AF65-F5344CB8AC3E}">
        <p14:creationId xmlns:p14="http://schemas.microsoft.com/office/powerpoint/2010/main" val="3082664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871739" y="188640"/>
            <a:ext cx="998344" cy="1118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77886" y="97312"/>
            <a:ext cx="8229600" cy="940966"/>
          </a:xfrm>
        </p:spPr>
        <p:txBody>
          <a:bodyPr/>
          <a:lstStyle/>
          <a:p>
            <a:pPr algn="l"/>
            <a:r>
              <a:rPr lang="en-GB" sz="1400" b="1" dirty="0">
                <a:ea typeface="Adobe Ming Std L" pitchFamily="18" charset="-128"/>
                <a:cs typeface="Courier New" pitchFamily="49" charset="0"/>
              </a:rPr>
              <a:t>On</a:t>
            </a:r>
            <a:r>
              <a:rPr lang="en-GB" sz="1400" b="1" dirty="0">
                <a:latin typeface="Brush Script Std" pitchFamily="66" charset="0"/>
                <a:ea typeface="Adobe Ming Std L" pitchFamily="18" charset="-128"/>
              </a:rPr>
              <a:t> </a:t>
            </a:r>
            <a:r>
              <a:rPr lang="en-GB" b="1" dirty="0">
                <a:solidFill>
                  <a:srgbClr val="C00000"/>
                </a:solidFill>
                <a:effectLst>
                  <a:outerShdw blurRad="38100" dist="38100" dir="2700000" algn="tl">
                    <a:srgbClr val="000000">
                      <a:alpha val="43137"/>
                    </a:srgbClr>
                  </a:outerShdw>
                </a:effectLst>
                <a:latin typeface="Gabriola" panose="04040605051002020D02" pitchFamily="82" charset="0"/>
                <a:ea typeface="Adobe Ming Std L" pitchFamily="18" charset="-128"/>
              </a:rPr>
              <a:t>TUESDAY</a:t>
            </a:r>
            <a:r>
              <a:rPr lang="en-GB" sz="1800" b="1" dirty="0">
                <a:effectLst>
                  <a:outerShdw blurRad="38100" dist="38100" dir="2700000" algn="tl">
                    <a:srgbClr val="000000">
                      <a:alpha val="43137"/>
                    </a:srgbClr>
                  </a:outerShdw>
                </a:effectLst>
                <a:latin typeface="Brush Script Std" pitchFamily="66" charset="0"/>
                <a:ea typeface="Adobe Ming Std L" pitchFamily="18" charset="-128"/>
              </a:rPr>
              <a:t>, </a:t>
            </a:r>
            <a:r>
              <a:rPr lang="en-GB" sz="1400" b="1" dirty="0">
                <a:ea typeface="Adobe Ming Std L" pitchFamily="18" charset="-128"/>
                <a:cs typeface="Courier New" pitchFamily="49" charset="0"/>
              </a:rPr>
              <a:t>the following clubs are running;</a:t>
            </a:r>
          </a:p>
        </p:txBody>
      </p:sp>
      <p:sp>
        <p:nvSpPr>
          <p:cNvPr id="7" name="TextBox 6"/>
          <p:cNvSpPr txBox="1"/>
          <p:nvPr/>
        </p:nvSpPr>
        <p:spPr>
          <a:xfrm>
            <a:off x="899594" y="1484784"/>
            <a:ext cx="184731" cy="369332"/>
          </a:xfrm>
          <a:prstGeom prst="rect">
            <a:avLst/>
          </a:prstGeom>
          <a:noFill/>
        </p:spPr>
        <p:txBody>
          <a:bodyPr wrap="none" rtlCol="0">
            <a:spAutoFit/>
          </a:bodyPr>
          <a:lstStyle/>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828175154"/>
              </p:ext>
            </p:extLst>
          </p:nvPr>
        </p:nvGraphicFramePr>
        <p:xfrm>
          <a:off x="273917" y="1028668"/>
          <a:ext cx="8550758" cy="5019416"/>
        </p:xfrm>
        <a:graphic>
          <a:graphicData uri="http://schemas.openxmlformats.org/drawingml/2006/table">
            <a:tbl>
              <a:tblPr firstRow="1" firstCol="1" bandRow="1">
                <a:effectLst>
                  <a:outerShdw blurRad="50800" dist="38100" dir="13500000" algn="br" rotWithShape="0">
                    <a:prstClr val="black">
                      <a:alpha val="40000"/>
                    </a:prstClr>
                  </a:outerShdw>
                </a:effectLst>
                <a:tableStyleId>{2D5ABB26-0587-4C30-8999-92F81FD0307C}</a:tableStyleId>
              </a:tblPr>
              <a:tblGrid>
                <a:gridCol w="1421966">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872208">
                  <a:extLst>
                    <a:ext uri="{9D8B030D-6E8A-4147-A177-3AD203B41FA5}">
                      <a16:colId xmlns:a16="http://schemas.microsoft.com/office/drawing/2014/main" val="296942189"/>
                    </a:ext>
                  </a:extLst>
                </a:gridCol>
                <a:gridCol w="1651981">
                  <a:extLst>
                    <a:ext uri="{9D8B030D-6E8A-4147-A177-3AD203B41FA5}">
                      <a16:colId xmlns:a16="http://schemas.microsoft.com/office/drawing/2014/main" val="20002"/>
                    </a:ext>
                  </a:extLst>
                </a:gridCol>
                <a:gridCol w="1588379">
                  <a:extLst>
                    <a:ext uri="{9D8B030D-6E8A-4147-A177-3AD203B41FA5}">
                      <a16:colId xmlns:a16="http://schemas.microsoft.com/office/drawing/2014/main" val="20003"/>
                    </a:ext>
                  </a:extLst>
                </a:gridCol>
              </a:tblGrid>
              <a:tr h="355976">
                <a:tc rowSpan="2">
                  <a:txBody>
                    <a:bodyPr/>
                    <a:lstStyle/>
                    <a:p>
                      <a:pPr algn="l">
                        <a:spcAft>
                          <a:spcPts val="0"/>
                        </a:spcAft>
                      </a:pPr>
                      <a:endParaRPr lang="en-GB" sz="900" b="0" dirty="0">
                        <a:effectLst/>
                        <a:latin typeface="Adobe Fan Heiti Std B" pitchFamily="34" charset="-128"/>
                        <a:ea typeface="Adobe Fan Heiti Std B" pitchFamily="34" charset="-128"/>
                      </a:endParaRPr>
                    </a:p>
                    <a:p>
                      <a:pPr>
                        <a:spcAft>
                          <a:spcPts val="0"/>
                        </a:spcAft>
                      </a:pPr>
                      <a:r>
                        <a:rPr lang="en-GB" sz="1100" b="1" u="sng" kern="1200" dirty="0">
                          <a:solidFill>
                            <a:schemeClr val="tx1"/>
                          </a:solidFill>
                          <a:effectLst/>
                          <a:latin typeface="+mn-lt"/>
                          <a:ea typeface="Adobe Fan Heiti Std B" pitchFamily="34" charset="-128"/>
                          <a:cs typeface="+mn-cs"/>
                        </a:rPr>
                        <a:t>Key Information:</a:t>
                      </a:r>
                    </a:p>
                    <a:p>
                      <a:pPr>
                        <a:spcAft>
                          <a:spcPts val="0"/>
                        </a:spcAft>
                      </a:pPr>
                      <a:endParaRPr lang="en-GB" sz="900" kern="1200" dirty="0">
                        <a:solidFill>
                          <a:schemeClr val="tx1"/>
                        </a:solidFill>
                        <a:effectLst/>
                        <a:latin typeface="+mn-lt"/>
                        <a:ea typeface="Adobe Fan Heiti Std B" pitchFamily="34" charset="-128"/>
                        <a:cs typeface="+mn-cs"/>
                      </a:endParaRPr>
                    </a:p>
                    <a:p>
                      <a:pPr marL="171450" indent="-171450">
                        <a:spcAft>
                          <a:spcPts val="0"/>
                        </a:spcAft>
                        <a:buFont typeface="Wingdings" panose="05000000000000000000" pitchFamily="2" charset="2"/>
                        <a:buChar char="ü"/>
                      </a:pPr>
                      <a:r>
                        <a:rPr lang="en-GB" sz="900" kern="1200" dirty="0">
                          <a:solidFill>
                            <a:schemeClr val="tx1"/>
                          </a:solidFill>
                          <a:effectLst/>
                          <a:latin typeface="+mn-lt"/>
                          <a:ea typeface="Adobe Fan Heiti Std B" pitchFamily="34" charset="-128"/>
                          <a:cs typeface="+mn-cs"/>
                        </a:rPr>
                        <a:t>We offer instrumental and vocal teaching  including; guitar, saxophone, piano, voice, brass, woodwind, strings, percussion and music theory.</a:t>
                      </a:r>
                    </a:p>
                    <a:p>
                      <a:pPr marL="171450" indent="-171450">
                        <a:spcAft>
                          <a:spcPts val="0"/>
                        </a:spcAft>
                        <a:buFont typeface="Wingdings" panose="05000000000000000000" pitchFamily="2" charset="2"/>
                        <a:buChar char="ü"/>
                      </a:pPr>
                      <a:endParaRPr lang="en-GB" sz="900" kern="1200" dirty="0">
                        <a:solidFill>
                          <a:schemeClr val="tx1"/>
                        </a:solidFill>
                        <a:effectLst/>
                        <a:latin typeface="+mn-lt"/>
                        <a:ea typeface="Adobe Fan Heiti Std B" pitchFamily="34" charset="-128"/>
                        <a:cs typeface="+mn-cs"/>
                      </a:endParaRPr>
                    </a:p>
                    <a:p>
                      <a:pPr marL="171450" indent="-171450">
                        <a:spcAft>
                          <a:spcPts val="0"/>
                        </a:spcAft>
                        <a:buFont typeface="Wingdings" panose="05000000000000000000" pitchFamily="2" charset="2"/>
                        <a:buChar char="ü"/>
                      </a:pPr>
                      <a:r>
                        <a:rPr lang="en-GB" sz="900" b="0" kern="1200" dirty="0">
                          <a:solidFill>
                            <a:schemeClr val="tx1"/>
                          </a:solidFill>
                          <a:effectLst/>
                          <a:latin typeface="+mn-lt"/>
                          <a:ea typeface="Adobe Fan Heiti Std B" pitchFamily="34" charset="-128"/>
                          <a:cs typeface="+mn-cs"/>
                        </a:rPr>
                        <a:t>The School newspaper  is “</a:t>
                      </a:r>
                      <a:r>
                        <a:rPr lang="en-GB" sz="900" b="0" kern="1200" dirty="0">
                          <a:solidFill>
                            <a:srgbClr val="C00000"/>
                          </a:solidFill>
                          <a:effectLst/>
                          <a:latin typeface="+mn-lt"/>
                          <a:ea typeface="Adobe Fan Heiti Std B" pitchFamily="34" charset="-128"/>
                          <a:cs typeface="+mn-cs"/>
                        </a:rPr>
                        <a:t>The MO”, </a:t>
                      </a:r>
                      <a:r>
                        <a:rPr lang="en-GB" sz="900" b="0" kern="1200" baseline="0" dirty="0">
                          <a:solidFill>
                            <a:schemeClr val="tx1"/>
                          </a:solidFill>
                          <a:effectLst/>
                          <a:latin typeface="+mn-lt"/>
                          <a:ea typeface="Adobe Fan Heiti Std B" pitchFamily="34" charset="-128"/>
                          <a:cs typeface="+mn-cs"/>
                        </a:rPr>
                        <a:t>if you would like to be a reporter or editor for the paper, please contact Ms Redfern. Year 12 &amp; 13.</a:t>
                      </a:r>
                    </a:p>
                    <a:p>
                      <a:pPr marL="171450" indent="-171450">
                        <a:spcAft>
                          <a:spcPts val="0"/>
                        </a:spcAft>
                        <a:buFont typeface="Wingdings" panose="05000000000000000000" pitchFamily="2" charset="2"/>
                        <a:buChar char="ü"/>
                      </a:pPr>
                      <a:endParaRPr lang="en-GB" sz="900" b="0" kern="1200" baseline="0" dirty="0">
                        <a:solidFill>
                          <a:schemeClr val="tx1"/>
                        </a:solidFill>
                        <a:effectLst/>
                        <a:latin typeface="+mn-lt"/>
                        <a:ea typeface="Adobe Fan Heiti Std B" pitchFamily="34" charset="-128"/>
                        <a:cs typeface="+mn-cs"/>
                      </a:endParaRPr>
                    </a:p>
                    <a:p>
                      <a:pPr marL="171450" indent="-171450">
                        <a:spcAft>
                          <a:spcPts val="0"/>
                        </a:spcAft>
                        <a:buFont typeface="Wingdings" panose="05000000000000000000" pitchFamily="2" charset="2"/>
                        <a:buChar char="ü"/>
                      </a:pPr>
                      <a:r>
                        <a:rPr lang="en-GB" sz="900" kern="1200" dirty="0">
                          <a:solidFill>
                            <a:schemeClr val="tx1"/>
                          </a:solidFill>
                          <a:latin typeface="+mn-lt"/>
                          <a:ea typeface="Adobe Fan Heiti Std B" pitchFamily="34" charset="-128"/>
                          <a:cs typeface="+mn-cs"/>
                        </a:rPr>
                        <a:t>PE Clubs can change half termly – </a:t>
                      </a:r>
                      <a:r>
                        <a:rPr lang="en-GB" sz="900" kern="1200" dirty="0">
                          <a:solidFill>
                            <a:srgbClr val="C00000"/>
                          </a:solidFill>
                          <a:latin typeface="+mn-lt"/>
                          <a:ea typeface="Adobe Fan Heiti Std B" pitchFamily="34" charset="-128"/>
                          <a:cs typeface="Courier New" pitchFamily="49" charset="0"/>
                        </a:rPr>
                        <a:t>please check the timetable in the PE corridor</a:t>
                      </a:r>
                      <a:r>
                        <a:rPr lang="en-GB" sz="900" kern="1200" dirty="0">
                          <a:solidFill>
                            <a:srgbClr val="C00000"/>
                          </a:solidFill>
                          <a:latin typeface="+mn-lt"/>
                          <a:ea typeface="Adobe Fan Heiti Std B" pitchFamily="34" charset="-128"/>
                          <a:cs typeface="+mn-cs"/>
                        </a:rPr>
                        <a:t>.</a:t>
                      </a:r>
                    </a:p>
                    <a:p>
                      <a:pPr algn="l">
                        <a:spcAft>
                          <a:spcPts val="0"/>
                        </a:spcAft>
                      </a:pPr>
                      <a:endParaRPr lang="en-GB" sz="1000" b="0" dirty="0">
                        <a:effectLst/>
                        <a:latin typeface="Adobe Fan Heiti Std B" pitchFamily="34" charset="-128"/>
                        <a:ea typeface="Adobe Fan Heiti Std B" pitchFamily="34" charset="-128"/>
                      </a:endParaRPr>
                    </a:p>
                    <a:p>
                      <a:pPr algn="l">
                        <a:spcAft>
                          <a:spcPts val="0"/>
                        </a:spcAft>
                      </a:pPr>
                      <a:endParaRPr lang="en-GB" sz="1000" b="0" dirty="0">
                        <a:effectLst/>
                        <a:latin typeface="Adobe Fan Heiti Std B" pitchFamily="34" charset="-128"/>
                        <a:ea typeface="Adobe Fan Heiti Std B" pitchFamily="34" charset="-128"/>
                      </a:endParaRPr>
                    </a:p>
                    <a:p>
                      <a:pPr algn="l">
                        <a:spcAft>
                          <a:spcPts val="0"/>
                        </a:spcAft>
                      </a:pPr>
                      <a:endParaRPr lang="en-GB" sz="1000" b="0" dirty="0">
                        <a:effectLst/>
                        <a:latin typeface="Adobe Fan Heiti Std B" pitchFamily="34" charset="-128"/>
                        <a:ea typeface="Adobe Fan Heiti Std B" pitchFamily="34" charset="-128"/>
                      </a:endParaRPr>
                    </a:p>
                  </a:txBody>
                  <a:tcPr marL="58560" marR="585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500" b="1" dirty="0">
                          <a:solidFill>
                            <a:schemeClr val="tx1"/>
                          </a:solidFill>
                          <a:effectLst/>
                          <a:latin typeface="+mj-lt"/>
                          <a:ea typeface="Adobe Song Std L" pitchFamily="18" charset="-128"/>
                        </a:rPr>
                        <a:t>Before School Activities</a:t>
                      </a:r>
                      <a:endParaRPr lang="en-GB" sz="1500" b="1" dirty="0">
                        <a:solidFill>
                          <a:schemeClr val="tx1"/>
                        </a:solidFill>
                        <a:effectLst/>
                        <a:latin typeface="+mj-lt"/>
                        <a:ea typeface="Adobe Song Std L" pitchFamily="18" charset="-128"/>
                        <a:cs typeface="Times New Roman"/>
                      </a:endParaRPr>
                    </a:p>
                  </a:txBody>
                  <a:tcPr marL="58560" marR="585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kern="1200" dirty="0">
                          <a:solidFill>
                            <a:schemeClr val="tx1"/>
                          </a:solidFill>
                          <a:effectLst/>
                          <a:latin typeface="+mn-lt"/>
                          <a:ea typeface="Adobe Song Std L" pitchFamily="18" charset="-128"/>
                          <a:cs typeface="+mn-cs"/>
                        </a:rPr>
                        <a:t>Lunchtime Activities</a:t>
                      </a:r>
                      <a:endParaRPr lang="en-GB" sz="1500" b="1" kern="1200" dirty="0">
                        <a:solidFill>
                          <a:schemeClr val="tx1"/>
                        </a:solidFill>
                        <a:effectLst/>
                        <a:latin typeface="+mn-lt"/>
                        <a:ea typeface="Adobe Song Std L" pitchFamily="18" charset="-128"/>
                        <a:cs typeface="Times New Roman"/>
                      </a:endParaRPr>
                    </a:p>
                  </a:txBody>
                  <a:tcPr marL="58560" marR="585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b="1" dirty="0">
                          <a:effectLst/>
                          <a:latin typeface="+mj-lt"/>
                          <a:ea typeface="Adobe Song Std L" pitchFamily="18" charset="-128"/>
                        </a:rPr>
                        <a:t>After School Activities</a:t>
                      </a:r>
                      <a:endParaRPr lang="en-GB" sz="1500" b="1" dirty="0">
                        <a:effectLst/>
                        <a:latin typeface="+mj-lt"/>
                        <a:ea typeface="Calibri"/>
                        <a:cs typeface="Times New Roman"/>
                      </a:endParaRPr>
                    </a:p>
                  </a:txBody>
                  <a:tcPr marL="58560" marR="585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dirty="0"/>
                    </a:p>
                  </a:txBody>
                  <a:tcPr/>
                </a:tc>
                <a:extLst>
                  <a:ext uri="{0D108BD9-81ED-4DB2-BD59-A6C34878D82A}">
                    <a16:rowId xmlns:a16="http://schemas.microsoft.com/office/drawing/2014/main" val="10000"/>
                  </a:ext>
                </a:extLst>
              </a:tr>
              <a:tr h="4492748">
                <a:tc vMerge="1">
                  <a:txBody>
                    <a:bodyPr/>
                    <a:lstStyle/>
                    <a:p>
                      <a:pPr algn="l">
                        <a:spcAft>
                          <a:spcPts val="0"/>
                        </a:spcAft>
                      </a:pPr>
                      <a:endParaRPr lang="en-GB" sz="900" dirty="0">
                        <a:effectLst/>
                        <a:latin typeface="Calibri"/>
                        <a:ea typeface="Calibri"/>
                        <a:cs typeface="Times New Roman"/>
                      </a:endParaRPr>
                    </a:p>
                  </a:txBody>
                  <a:tcPr marL="58560" marR="585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Breakfast Club</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chemeClr val="tx1"/>
                          </a:solidFill>
                          <a:effectLst/>
                          <a:latin typeface="+mn-lt"/>
                          <a:ea typeface="Adobe Fan Heiti Std B" pitchFamily="34" charset="-128"/>
                          <a:cs typeface="Courier New" pitchFamily="49" charset="0"/>
                        </a:rPr>
                        <a:t>Canteen</a:t>
                      </a:r>
                      <a:r>
                        <a:rPr lang="en-GB" sz="900" b="0" kern="1200" baseline="0" dirty="0">
                          <a:solidFill>
                            <a:schemeClr val="tx1"/>
                          </a:solidFill>
                          <a:effectLst/>
                          <a:latin typeface="+mn-lt"/>
                          <a:ea typeface="Adobe Fan Heiti Std B" pitchFamily="34" charset="-128"/>
                          <a:cs typeface="Courier New" pitchFamily="49" charset="0"/>
                        </a:rPr>
                        <a:t>, Mrs Mitchell &amp; Miss Begum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8:00am – 8:25am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kern="1200" baseline="0" dirty="0">
                        <a:solidFill>
                          <a:srgbClr val="C00000"/>
                        </a:solidFill>
                        <a:effectLst/>
                        <a:latin typeface="+mn-lt"/>
                        <a:ea typeface="Adobe Fan Heiti Std B"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Handwriting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Brooks, Specialised Learning Staff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8:30am – 8:55am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Invited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Touch Typing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Brooks, Specialised Learning Staff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8:40am – 8:55am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Invited Students</a:t>
                      </a:r>
                      <a:endParaRPr lang="en-GB" sz="900" b="1" kern="1200" baseline="0" dirty="0">
                        <a:solidFill>
                          <a:srgbClr val="C00000"/>
                        </a:solidFill>
                        <a:effectLst/>
                        <a:latin typeface="+mn-lt"/>
                        <a:ea typeface="Adobe Fan Heiti Std B"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kern="1200" baseline="0" dirty="0">
                        <a:solidFill>
                          <a:srgbClr val="C00000"/>
                        </a:solidFill>
                        <a:effectLst/>
                        <a:latin typeface="+mn-lt"/>
                        <a:ea typeface="Adobe Fan Heiti Std B" pitchFamily="34" charset="-128"/>
                        <a:cs typeface="+mn-cs"/>
                      </a:endParaRPr>
                    </a:p>
                  </a:txBody>
                  <a:tcPr marL="58560" marR="585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Textiles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B4, Mrs Smead / Ms Allard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1:25pm – 2:00pm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Year 7, 8 &amp; 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Prayer Room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The Marlborough Suite, Mrs Begum / Mr Rahman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1:30pm- 2:05pm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endParaRPr lang="en-GB" sz="900" b="0" kern="1200" baseline="0" dirty="0">
                        <a:solidFill>
                          <a:schemeClr val="tx1"/>
                        </a:solidFill>
                        <a:effectLst/>
                        <a:latin typeface="+mn-lt"/>
                        <a:ea typeface="Adobe Fan Heiti Std B"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Exam Techniques</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A7, Mr Pressland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1:35pm – 2:10pm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Year 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baseline="0" dirty="0">
                          <a:solidFill>
                            <a:srgbClr val="C00000"/>
                          </a:solidFill>
                          <a:effectLst/>
                          <a:latin typeface="+mn-lt"/>
                          <a:ea typeface="Adobe Fan Heiti Std B" pitchFamily="34" charset="-128"/>
                          <a:cs typeface="Courier New" pitchFamily="49" charset="0"/>
                        </a:rPr>
                        <a:t>Puzzles &amp; Board Games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LRC, Mrs Wood / Mrs Nixon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1:20pm- 2:10pm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Badminton</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Sports </a:t>
                      </a:r>
                      <a:r>
                        <a:rPr lang="en-GB" sz="900" b="0" kern="1200" baseline="0">
                          <a:solidFill>
                            <a:schemeClr val="tx1"/>
                          </a:solidFill>
                          <a:effectLst/>
                          <a:latin typeface="+mn-lt"/>
                          <a:ea typeface="Adobe Fan Heiti Std B" pitchFamily="34" charset="-128"/>
                          <a:cs typeface="Courier New" pitchFamily="49" charset="0"/>
                        </a:rPr>
                        <a:t>Hall, Mr </a:t>
                      </a:r>
                      <a:r>
                        <a:rPr lang="en-GB" sz="900" b="0" kern="1200" baseline="0" dirty="0">
                          <a:solidFill>
                            <a:schemeClr val="tx1"/>
                          </a:solidFill>
                          <a:effectLst/>
                          <a:latin typeface="+mn-lt"/>
                          <a:ea typeface="Adobe Fan Heiti Std B" pitchFamily="34" charset="-128"/>
                          <a:cs typeface="Courier New" pitchFamily="49" charset="0"/>
                        </a:rPr>
                        <a:t>Hodge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1:30pm – 2:00pm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Mixed Band</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M1, Mr Felkers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1:20pm – 2:10pm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Year 9 &amp; 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txBody>
                  <a:tcPr marL="58560" marR="585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Home Learning </a:t>
                      </a:r>
                      <a:endParaRPr lang="en-GB" sz="900" b="0" kern="1200" dirty="0">
                        <a:solidFill>
                          <a:srgbClr val="C00000"/>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LRC, Specialised Learning Staff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3:10pm – 4:10pm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School Production Rehearsals </a:t>
                      </a:r>
                      <a:endParaRPr lang="en-GB" sz="900" b="0" kern="1200" dirty="0">
                        <a:solidFill>
                          <a:srgbClr val="C00000"/>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Da Vinci Hall, Mrs Griggs / Mr Griggs / Mrs Day / Mr Isaacs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3:30pm – 5:30pm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Auditioned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Social Skills</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Brooks Suite, Specialised Learning Staff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3:10pm – 4:10pm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Year 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Coding</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FB5, Mr Rahman / Mr Green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3:20pm – 4:20pm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Dance</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Gym, Miss Fox</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3:10pm – 4:30pm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Year 7 &amp; 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English Revision</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S1,  Ms Jones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3:20pm – 4:20pm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Year 11 – Invited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txBody>
                  <a:tcPr marL="58560" marR="5856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Twilight French</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P8, Mrs Short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3:15pm – 4:45pm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Year 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Duolingo</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P9, Mrs Jubb / Mrs Morrissey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3:15pm – 4:00pm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Year 7 &amp; 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Basketball</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Sports Hall, Mr Vivian / Mr Hodge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3:20pm – 4:30pm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Year 7 &amp; 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Boys Football</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Field, Mr Packard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3:20pm – 4:30pm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Year 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Girls Football</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Field, Miss Arrol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3:20pm – 4:30pm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a:solidFill>
                            <a:srgbClr val="C00000"/>
                          </a:solidFill>
                          <a:effectLst/>
                          <a:latin typeface="+mn-lt"/>
                          <a:ea typeface="Adobe Fan Heiti Std B" pitchFamily="34" charset="-128"/>
                          <a:cs typeface="Courier New" pitchFamily="49" charset="0"/>
                        </a:rPr>
                        <a:t>Developmental </a:t>
                      </a:r>
                      <a:r>
                        <a:rPr lang="en-GB" sz="900" b="1" kern="1200" dirty="0">
                          <a:solidFill>
                            <a:srgbClr val="C00000"/>
                          </a:solidFill>
                          <a:effectLst/>
                          <a:latin typeface="+mn-lt"/>
                          <a:ea typeface="Adobe Fan Heiti Std B" pitchFamily="34" charset="-128"/>
                          <a:cs typeface="Courier New" pitchFamily="49" charset="0"/>
                        </a:rPr>
                        <a:t>Swimming</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Pool, Mrs Eaton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3:10pm – 4:00pm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txBody>
                  <a:tcPr marL="58560" marR="5856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9" name="Rectangle 8"/>
          <p:cNvSpPr/>
          <p:nvPr/>
        </p:nvSpPr>
        <p:spPr>
          <a:xfrm>
            <a:off x="107504" y="116633"/>
            <a:ext cx="8928992" cy="6624736"/>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t>
            </a:r>
          </a:p>
        </p:txBody>
      </p:sp>
      <p:pic>
        <p:nvPicPr>
          <p:cNvPr id="12" name="Picture 4"/>
          <p:cNvPicPr>
            <a:picLocks noChangeAspect="1" noChangeArrowheads="1"/>
          </p:cNvPicPr>
          <p:nvPr/>
        </p:nvPicPr>
        <p:blipFill rotWithShape="1">
          <a:blip r:embed="rId3" cstate="print">
            <a:lum bright="70000" contrast="-70000"/>
            <a:extLst>
              <a:ext uri="{BEBA8EAE-BF5A-486C-A8C5-ECC9F3942E4B}">
                <a14:imgProps xmlns:a14="http://schemas.microsoft.com/office/drawing/2010/main">
                  <a14:imgLayer r:embed="rId4">
                    <a14:imgEffect>
                      <a14:backgroundRemoval t="403" b="89919" l="2646" r="27298"/>
                    </a14:imgEffect>
                  </a14:imgLayer>
                </a14:imgProps>
              </a:ext>
              <a:ext uri="{28A0092B-C50C-407E-A947-70E740481C1C}">
                <a14:useLocalDpi xmlns:a14="http://schemas.microsoft.com/office/drawing/2010/main" val="0"/>
              </a:ext>
            </a:extLst>
          </a:blip>
          <a:srcRect r="73529"/>
          <a:stretch/>
        </p:blipFill>
        <p:spPr bwMode="auto">
          <a:xfrm>
            <a:off x="107504" y="6021288"/>
            <a:ext cx="546890" cy="712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649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97612" y="188640"/>
            <a:ext cx="642928"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51520" y="-99392"/>
            <a:ext cx="8229600" cy="940966"/>
          </a:xfrm>
        </p:spPr>
        <p:txBody>
          <a:bodyPr/>
          <a:lstStyle/>
          <a:p>
            <a:pPr algn="l"/>
            <a:r>
              <a:rPr lang="en-GB" sz="1400" b="1" dirty="0">
                <a:latin typeface="Calibri" panose="020F0502020204030204" pitchFamily="34" charset="0"/>
                <a:ea typeface="Adobe Ming Std L" pitchFamily="18" charset="-128"/>
                <a:cs typeface="Courier New" pitchFamily="49" charset="0"/>
              </a:rPr>
              <a:t>On</a:t>
            </a:r>
            <a:r>
              <a:rPr lang="en-GB" sz="1400" b="1" dirty="0">
                <a:latin typeface="Brush Script Std" pitchFamily="66" charset="0"/>
                <a:ea typeface="Adobe Ming Std L" pitchFamily="18" charset="-128"/>
              </a:rPr>
              <a:t> </a:t>
            </a:r>
            <a:r>
              <a:rPr lang="en-GB" sz="3600" b="1" dirty="0">
                <a:solidFill>
                  <a:srgbClr val="C00000"/>
                </a:solidFill>
                <a:effectLst>
                  <a:outerShdw blurRad="38100" dist="38100" dir="2700000" algn="tl">
                    <a:srgbClr val="000000">
                      <a:alpha val="43137"/>
                    </a:srgbClr>
                  </a:outerShdw>
                </a:effectLst>
                <a:latin typeface="Gabriola" panose="04040605051002020D02" pitchFamily="82" charset="0"/>
                <a:ea typeface="Adobe Ming Std L" pitchFamily="18" charset="-128"/>
              </a:rPr>
              <a:t>WEDNESDAY</a:t>
            </a:r>
            <a:r>
              <a:rPr lang="en-GB" sz="1800" b="1" dirty="0">
                <a:effectLst>
                  <a:outerShdw blurRad="38100" dist="38100" dir="2700000" algn="tl">
                    <a:srgbClr val="000000">
                      <a:alpha val="43137"/>
                    </a:srgbClr>
                  </a:outerShdw>
                </a:effectLst>
                <a:latin typeface="Gabriola" panose="04040605051002020D02" pitchFamily="82" charset="0"/>
                <a:ea typeface="Adobe Ming Std L" pitchFamily="18" charset="-128"/>
              </a:rPr>
              <a:t>,</a:t>
            </a:r>
            <a:r>
              <a:rPr lang="en-GB" sz="1800" b="1" dirty="0">
                <a:effectLst>
                  <a:outerShdw blurRad="38100" dist="38100" dir="2700000" algn="tl">
                    <a:srgbClr val="000000">
                      <a:alpha val="43137"/>
                    </a:srgbClr>
                  </a:outerShdw>
                </a:effectLst>
                <a:latin typeface="Brush Script Std" pitchFamily="66" charset="0"/>
                <a:ea typeface="Adobe Ming Std L" pitchFamily="18" charset="-128"/>
              </a:rPr>
              <a:t> </a:t>
            </a:r>
            <a:r>
              <a:rPr lang="en-GB" sz="1400" b="1" dirty="0">
                <a:latin typeface="Calibri" panose="020F0502020204030204" pitchFamily="34" charset="0"/>
                <a:ea typeface="Adobe Ming Std L" pitchFamily="18" charset="-128"/>
                <a:cs typeface="Courier New" pitchFamily="49" charset="0"/>
              </a:rPr>
              <a:t>the following clubs are running;</a:t>
            </a:r>
          </a:p>
        </p:txBody>
      </p:sp>
      <p:sp>
        <p:nvSpPr>
          <p:cNvPr id="9" name="Rectangle 8"/>
          <p:cNvSpPr/>
          <p:nvPr/>
        </p:nvSpPr>
        <p:spPr>
          <a:xfrm>
            <a:off x="107504" y="116633"/>
            <a:ext cx="8928992" cy="6624736"/>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t>
            </a:r>
          </a:p>
        </p:txBody>
      </p:sp>
      <p:sp>
        <p:nvSpPr>
          <p:cNvPr id="13" name="TextBox 12">
            <a:extLst>
              <a:ext uri="{FF2B5EF4-FFF2-40B4-BE49-F238E27FC236}">
                <a16:creationId xmlns:a16="http://schemas.microsoft.com/office/drawing/2014/main" id="{5D184C88-2E87-4A81-94E0-8DE903C743C9}"/>
              </a:ext>
            </a:extLst>
          </p:cNvPr>
          <p:cNvSpPr txBox="1"/>
          <p:nvPr/>
        </p:nvSpPr>
        <p:spPr>
          <a:xfrm>
            <a:off x="231422" y="2852936"/>
            <a:ext cx="2180338" cy="307777"/>
          </a:xfrm>
          <a:prstGeom prst="rect">
            <a:avLst/>
          </a:prstGeom>
          <a:solidFill>
            <a:schemeClr val="accent6">
              <a:lumMod val="20000"/>
              <a:lumOff val="80000"/>
            </a:schemeClr>
          </a:solidFill>
          <a:ln w="9525"/>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a:t>Before School Activities</a:t>
            </a:r>
          </a:p>
        </p:txBody>
      </p:sp>
      <p:pic>
        <p:nvPicPr>
          <p:cNvPr id="10" name="Picture 4"/>
          <p:cNvPicPr>
            <a:picLocks noChangeAspect="1" noChangeArrowheads="1"/>
          </p:cNvPicPr>
          <p:nvPr/>
        </p:nvPicPr>
        <p:blipFill rotWithShape="1">
          <a:blip r:embed="rId3" cstate="print">
            <a:lum bright="70000" contrast="-70000"/>
            <a:extLst>
              <a:ext uri="{BEBA8EAE-BF5A-486C-A8C5-ECC9F3942E4B}">
                <a14:imgProps xmlns:a14="http://schemas.microsoft.com/office/drawing/2010/main">
                  <a14:imgLayer r:embed="rId4">
                    <a14:imgEffect>
                      <a14:backgroundRemoval t="403" b="89919" l="2646" r="27298"/>
                    </a14:imgEffect>
                  </a14:imgLayer>
                </a14:imgProps>
              </a:ext>
              <a:ext uri="{28A0092B-C50C-407E-A947-70E740481C1C}">
                <a14:useLocalDpi xmlns:a14="http://schemas.microsoft.com/office/drawing/2010/main" val="0"/>
              </a:ext>
            </a:extLst>
          </a:blip>
          <a:srcRect r="73529"/>
          <a:stretch/>
        </p:blipFill>
        <p:spPr bwMode="auto">
          <a:xfrm>
            <a:off x="8388424" y="5990951"/>
            <a:ext cx="576064" cy="7504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4EBC03D-3557-FC8F-8634-BBD181A154B3}"/>
              </a:ext>
            </a:extLst>
          </p:cNvPr>
          <p:cNvSpPr txBox="1"/>
          <p:nvPr/>
        </p:nvSpPr>
        <p:spPr>
          <a:xfrm>
            <a:off x="3995936" y="908720"/>
            <a:ext cx="1512168"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baseline="0" dirty="0">
                <a:solidFill>
                  <a:srgbClr val="C00000"/>
                </a:solidFill>
                <a:effectLst/>
                <a:latin typeface="+mn-lt"/>
                <a:ea typeface="Adobe Fan Heiti Std B" pitchFamily="34" charset="-128"/>
                <a:cs typeface="Courier New" pitchFamily="49" charset="0"/>
              </a:rPr>
              <a:t>Lego Lab</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LRC, Mrs Wood / Mrs Nixon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1:20pm- 2:10pm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Year 7 &amp; 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baseline="0" dirty="0">
                <a:solidFill>
                  <a:srgbClr val="C00000"/>
                </a:solidFill>
                <a:effectLst/>
                <a:latin typeface="+mn-lt"/>
                <a:ea typeface="Adobe Fan Heiti Std B" pitchFamily="34" charset="-128"/>
                <a:cs typeface="Courier New" pitchFamily="49" charset="0"/>
              </a:rPr>
              <a:t>Band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M1, Mr Felkers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1:20pm- 2:10pm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Year 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255874372"/>
              </p:ext>
            </p:extLst>
          </p:nvPr>
        </p:nvGraphicFramePr>
        <p:xfrm>
          <a:off x="231422" y="732973"/>
          <a:ext cx="8661058" cy="5849533"/>
        </p:xfrm>
        <a:graphic>
          <a:graphicData uri="http://schemas.openxmlformats.org/drawingml/2006/table">
            <a:tbl>
              <a:tblPr firstRow="1" firstCol="1" bandRow="1">
                <a:effectLst>
                  <a:outerShdw blurRad="50800" dist="38100" dir="13500000" algn="br" rotWithShape="0">
                    <a:prstClr val="black">
                      <a:alpha val="40000"/>
                    </a:prstClr>
                  </a:outerShdw>
                </a:effectLst>
                <a:tableStyleId>{2D5ABB26-0587-4C30-8999-92F81FD0307C}</a:tableStyleId>
              </a:tblPr>
              <a:tblGrid>
                <a:gridCol w="2180338">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tblGrid>
              <a:tr h="225973">
                <a:tc rowSpan="2">
                  <a:txBody>
                    <a:bodyPr/>
                    <a:lstStyle/>
                    <a:p>
                      <a:pPr>
                        <a:spcAft>
                          <a:spcPts val="0"/>
                        </a:spcAft>
                      </a:pPr>
                      <a:r>
                        <a:rPr lang="en-GB" sz="1050" b="1" u="sng" kern="1200" dirty="0">
                          <a:solidFill>
                            <a:schemeClr val="tx1"/>
                          </a:solidFill>
                          <a:effectLst/>
                          <a:latin typeface="+mn-lt"/>
                          <a:ea typeface="Adobe Fan Heiti Std B" pitchFamily="34" charset="-128"/>
                          <a:cs typeface="+mn-cs"/>
                        </a:rPr>
                        <a:t>Key Information:</a:t>
                      </a:r>
                    </a:p>
                    <a:p>
                      <a:pPr>
                        <a:spcAft>
                          <a:spcPts val="0"/>
                        </a:spcAft>
                      </a:pPr>
                      <a:endParaRPr lang="en-GB" sz="900" kern="1200" dirty="0">
                        <a:solidFill>
                          <a:schemeClr val="tx1"/>
                        </a:solidFill>
                        <a:effectLst/>
                        <a:latin typeface="+mn-lt"/>
                        <a:ea typeface="Adobe Fan Heiti Std B" pitchFamily="34" charset="-128"/>
                        <a:cs typeface="+mn-cs"/>
                      </a:endParaRPr>
                    </a:p>
                    <a:p>
                      <a:pPr marL="171450" indent="-171450">
                        <a:spcAft>
                          <a:spcPts val="0"/>
                        </a:spcAft>
                        <a:buFont typeface="Wingdings" panose="05000000000000000000" pitchFamily="2" charset="2"/>
                        <a:buChar char="ü"/>
                      </a:pPr>
                      <a:r>
                        <a:rPr lang="en-GB" sz="900" kern="1200" dirty="0">
                          <a:solidFill>
                            <a:schemeClr val="tx1"/>
                          </a:solidFill>
                          <a:effectLst/>
                          <a:latin typeface="+mn-lt"/>
                          <a:ea typeface="Adobe Fan Heiti Std B" pitchFamily="34" charset="-128"/>
                          <a:cs typeface="+mn-cs"/>
                        </a:rPr>
                        <a:t>We offer instrumental and vocal teaching including; guitar, saxophone, piano, voice, brass, woodwind, strings, percussion and music theory.</a:t>
                      </a:r>
                      <a:br>
                        <a:rPr lang="en-GB" sz="900" kern="1200" dirty="0">
                          <a:solidFill>
                            <a:schemeClr val="tx1"/>
                          </a:solidFill>
                          <a:effectLst/>
                          <a:latin typeface="+mn-lt"/>
                          <a:ea typeface="Adobe Fan Heiti Std B" pitchFamily="34" charset="-128"/>
                          <a:cs typeface="+mn-cs"/>
                        </a:rPr>
                      </a:br>
                      <a:endParaRPr lang="en-GB" sz="900" kern="1200" dirty="0">
                        <a:solidFill>
                          <a:schemeClr val="tx1"/>
                        </a:solidFill>
                        <a:effectLst/>
                        <a:latin typeface="+mn-lt"/>
                        <a:ea typeface="Adobe Fan Heiti Std B" pitchFamily="34" charset="-128"/>
                        <a:cs typeface="+mn-cs"/>
                      </a:endParaRPr>
                    </a:p>
                    <a:p>
                      <a:pPr marL="171450" indent="-171450">
                        <a:spcAft>
                          <a:spcPts val="0"/>
                        </a:spcAft>
                        <a:buFont typeface="Wingdings" panose="05000000000000000000" pitchFamily="2" charset="2"/>
                        <a:buChar char="ü"/>
                      </a:pPr>
                      <a:r>
                        <a:rPr lang="en-GB" sz="900" b="0" kern="1200" dirty="0">
                          <a:solidFill>
                            <a:schemeClr val="tx1"/>
                          </a:solidFill>
                          <a:effectLst/>
                          <a:latin typeface="+mn-lt"/>
                          <a:ea typeface="Adobe Fan Heiti Std B" pitchFamily="34" charset="-128"/>
                          <a:cs typeface="+mn-cs"/>
                        </a:rPr>
                        <a:t>The School newspaper  is “</a:t>
                      </a:r>
                      <a:r>
                        <a:rPr lang="en-GB" sz="900" b="0" kern="1200" dirty="0">
                          <a:solidFill>
                            <a:srgbClr val="C00000"/>
                          </a:solidFill>
                          <a:effectLst/>
                          <a:latin typeface="+mn-lt"/>
                          <a:ea typeface="Adobe Fan Heiti Std B" pitchFamily="34" charset="-128"/>
                          <a:cs typeface="+mn-cs"/>
                        </a:rPr>
                        <a:t>The MO”, </a:t>
                      </a:r>
                      <a:r>
                        <a:rPr lang="en-GB" sz="900" b="0" kern="1200" baseline="0" dirty="0">
                          <a:solidFill>
                            <a:schemeClr val="tx1"/>
                          </a:solidFill>
                          <a:effectLst/>
                          <a:latin typeface="+mn-lt"/>
                          <a:ea typeface="Adobe Fan Heiti Std B" pitchFamily="34" charset="-128"/>
                          <a:cs typeface="+mn-cs"/>
                        </a:rPr>
                        <a:t>if you would like to be a reporter or editor for the paper, please contact Ms Redfern. Year 12 &amp; 13.</a:t>
                      </a:r>
                    </a:p>
                    <a:p>
                      <a:pPr marL="171450" indent="-171450">
                        <a:spcAft>
                          <a:spcPts val="0"/>
                        </a:spcAft>
                        <a:buFont typeface="Wingdings" panose="05000000000000000000" pitchFamily="2" charset="2"/>
                        <a:buChar char="ü"/>
                      </a:pPr>
                      <a:endParaRPr lang="en-GB" sz="900" b="0" kern="1200" baseline="0" dirty="0">
                        <a:solidFill>
                          <a:schemeClr val="tx1"/>
                        </a:solidFill>
                        <a:effectLst/>
                        <a:latin typeface="+mn-lt"/>
                        <a:ea typeface="Adobe Fan Heiti Std B" pitchFamily="34" charset="-128"/>
                        <a:cs typeface="+mn-cs"/>
                      </a:endParaRPr>
                    </a:p>
                    <a:p>
                      <a:pPr marL="171450" indent="-171450">
                        <a:spcAft>
                          <a:spcPts val="0"/>
                        </a:spcAft>
                        <a:buFont typeface="Wingdings" panose="05000000000000000000" pitchFamily="2" charset="2"/>
                        <a:buChar char="ü"/>
                      </a:pPr>
                      <a:r>
                        <a:rPr lang="en-GB" sz="900" kern="1200" dirty="0">
                          <a:solidFill>
                            <a:schemeClr val="tx1"/>
                          </a:solidFill>
                          <a:latin typeface="+mn-lt"/>
                          <a:ea typeface="Adobe Fan Heiti Std B" pitchFamily="34" charset="-128"/>
                          <a:cs typeface="+mn-cs"/>
                        </a:rPr>
                        <a:t>PE Clubs can change half termly – </a:t>
                      </a:r>
                      <a:r>
                        <a:rPr lang="en-GB" sz="900" kern="1200" dirty="0">
                          <a:solidFill>
                            <a:srgbClr val="C00000"/>
                          </a:solidFill>
                          <a:latin typeface="+mn-lt"/>
                          <a:ea typeface="Adobe Fan Heiti Std B" pitchFamily="34" charset="-128"/>
                          <a:cs typeface="Courier New" pitchFamily="49" charset="0"/>
                        </a:rPr>
                        <a:t>please check the timetable in the PE corridor</a:t>
                      </a:r>
                      <a:r>
                        <a:rPr lang="en-GB" sz="1000" kern="1200" dirty="0">
                          <a:solidFill>
                            <a:srgbClr val="C00000"/>
                          </a:solidFill>
                          <a:latin typeface="+mn-lt"/>
                          <a:ea typeface="Adobe Fan Heiti Std B" pitchFamily="34" charset="-128"/>
                          <a:cs typeface="+mn-cs"/>
                        </a:rPr>
                        <a:t>.</a:t>
                      </a:r>
                    </a:p>
                    <a:p>
                      <a:pPr marL="171450" indent="-171450">
                        <a:spcAft>
                          <a:spcPts val="0"/>
                        </a:spcAft>
                        <a:buFont typeface="Wingdings" panose="05000000000000000000" pitchFamily="2" charset="2"/>
                        <a:buChar char="ü"/>
                      </a:pPr>
                      <a:endParaRPr lang="en-GB" sz="1000" kern="1200" dirty="0">
                        <a:solidFill>
                          <a:srgbClr val="C00000"/>
                        </a:solidFill>
                        <a:latin typeface="+mn-lt"/>
                        <a:ea typeface="Adobe Fan Heiti Std B" pitchFamily="34" charset="-128"/>
                        <a:cs typeface="+mn-cs"/>
                      </a:endParaRPr>
                    </a:p>
                    <a:p>
                      <a:pPr>
                        <a:spcAft>
                          <a:spcPts val="0"/>
                        </a:spcAft>
                      </a:pPr>
                      <a:endParaRPr lang="en-GB" sz="900" b="0" kern="1200" baseline="0" dirty="0">
                        <a:solidFill>
                          <a:schemeClr val="tx1"/>
                        </a:solidFill>
                        <a:effectLst/>
                        <a:highlight>
                          <a:srgbClr val="00FF00"/>
                        </a:highlight>
                        <a:latin typeface="+mn-lt"/>
                        <a:ea typeface="Adobe Fan Heiti Std B" pitchFamily="34" charset="-128"/>
                        <a:cs typeface="+mn-cs"/>
                      </a:endParaRPr>
                    </a:p>
                    <a:p>
                      <a:pPr>
                        <a:spcAft>
                          <a:spcPts val="0"/>
                        </a:spcAft>
                      </a:pPr>
                      <a:endParaRPr lang="en-GB" sz="900" b="0" kern="1200" dirty="0">
                        <a:solidFill>
                          <a:schemeClr val="tx1"/>
                        </a:solidFill>
                        <a:effectLst/>
                        <a:highlight>
                          <a:srgbClr val="00FF00"/>
                        </a:highlight>
                        <a:latin typeface="+mn-lt"/>
                        <a:ea typeface="Adobe Fan Heiti Std B"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Breakfast Club</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chemeClr val="tx1"/>
                          </a:solidFill>
                          <a:effectLst/>
                          <a:latin typeface="+mn-lt"/>
                          <a:ea typeface="Adobe Fan Heiti Std B" pitchFamily="34" charset="-128"/>
                          <a:cs typeface="Courier New" pitchFamily="49" charset="0"/>
                        </a:rPr>
                        <a:t>Canteen</a:t>
                      </a:r>
                      <a:r>
                        <a:rPr lang="en-GB" sz="900" b="0" kern="1200" baseline="0" dirty="0">
                          <a:solidFill>
                            <a:schemeClr val="tx1"/>
                          </a:solidFill>
                          <a:effectLst/>
                          <a:latin typeface="+mn-lt"/>
                          <a:ea typeface="Adobe Fan Heiti Std B" pitchFamily="34" charset="-128"/>
                          <a:cs typeface="Courier New" pitchFamily="49" charset="0"/>
                        </a:rPr>
                        <a:t>, Mrs Mitchell &amp; Miss Begum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8:00am – 8:25am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Touch Typing</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Brooks Suite, Specialised Learning Staff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8:40am – 8:55am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Invited Students</a:t>
                      </a:r>
                      <a:endParaRPr lang="en-GB" sz="900" b="0" kern="1200" dirty="0">
                        <a:solidFill>
                          <a:schemeClr val="accent2">
                            <a:lumMod val="75000"/>
                          </a:schemeClr>
                        </a:solidFill>
                        <a:effectLst/>
                        <a:highlight>
                          <a:srgbClr val="00FF00"/>
                        </a:highligh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highlight>
                          <a:srgbClr val="FFFF00"/>
                        </a:highligh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IDA</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Brooks Suite, Specialised Learning Staff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8:40am – 8:55am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Invited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Handwriting</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Brooks Suite, Specialised Learning Staff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8:40am – 9:00am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Invited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txBody>
                  <a:tcPr marL="60079" marR="600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400" b="1" dirty="0">
                          <a:solidFill>
                            <a:schemeClr val="tx1"/>
                          </a:solidFill>
                          <a:effectLst/>
                          <a:latin typeface="+mj-lt"/>
                          <a:ea typeface="Adobe Song Std L" pitchFamily="18" charset="-128"/>
                        </a:rPr>
                        <a:t>Lunchtime Activities</a:t>
                      </a:r>
                      <a:endParaRPr lang="en-GB" sz="1400" b="1" dirty="0">
                        <a:solidFill>
                          <a:schemeClr val="tx1"/>
                        </a:solidFill>
                        <a:effectLst/>
                        <a:latin typeface="+mj-lt"/>
                        <a:ea typeface="Adobe Song Std L" pitchFamily="18" charset="-128"/>
                        <a:cs typeface="Times New Roman"/>
                      </a:endParaRPr>
                    </a:p>
                  </a:txBody>
                  <a:tcPr marL="58560" marR="585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a:effectLst/>
                          <a:latin typeface="+mj-lt"/>
                          <a:ea typeface="Adobe Song Std L" pitchFamily="18" charset="-128"/>
                        </a:rPr>
                        <a:t>After School Activities</a:t>
                      </a:r>
                      <a:endParaRPr lang="en-GB" sz="1400" b="1" dirty="0">
                        <a:solidFill>
                          <a:schemeClr val="tx1"/>
                        </a:solidFill>
                        <a:effectLst/>
                        <a:latin typeface="+mj-lt"/>
                        <a:ea typeface="Adobe Song Std L" pitchFamily="18" charset="-128"/>
                        <a:cs typeface="Times New Roman"/>
                      </a:endParaRPr>
                    </a:p>
                  </a:txBody>
                  <a:tcPr marL="58560" marR="585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dirty="0"/>
                    </a:p>
                  </a:txBody>
                  <a:tcPr/>
                </a:tc>
                <a:extLst>
                  <a:ext uri="{0D108BD9-81ED-4DB2-BD59-A6C34878D82A}">
                    <a16:rowId xmlns:a16="http://schemas.microsoft.com/office/drawing/2014/main" val="10000"/>
                  </a:ext>
                </a:extLst>
              </a:tr>
              <a:tr h="5183237">
                <a:tc vMerge="1">
                  <a:txBody>
                    <a:bodyPr/>
                    <a:lstStyle/>
                    <a:p>
                      <a:pPr>
                        <a:spcAft>
                          <a:spcPts val="0"/>
                        </a:spcAft>
                      </a:pPr>
                      <a:endParaRPr lang="en-GB" sz="1000" dirty="0">
                        <a:effectLst/>
                        <a:latin typeface="Calibri"/>
                        <a:ea typeface="Calibri"/>
                        <a:cs typeface="Times New Roman"/>
                      </a:endParaRPr>
                    </a:p>
                  </a:txBody>
                  <a:tcPr marL="60079" marR="600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Prayer Room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The Marlborough Suite,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Mrs Begum/ Mr Rahman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1:30pm- 2:05pm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endParaRPr lang="en-GB" sz="900" b="0" kern="1200" baseline="0" dirty="0">
                        <a:solidFill>
                          <a:schemeClr val="tx1"/>
                        </a:solidFill>
                        <a:effectLst/>
                        <a:latin typeface="+mn-lt"/>
                        <a:ea typeface="Adobe Fan Heiti Std B"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The Great British Cake Off</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A8,  Miss Warr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1:20pm – 2:05pm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Starts 27</a:t>
                      </a:r>
                      <a:r>
                        <a:rPr lang="en-GB" sz="900" b="0" kern="1200" baseline="30000" dirty="0">
                          <a:solidFill>
                            <a:schemeClr val="tx1"/>
                          </a:solidFill>
                          <a:effectLst/>
                          <a:latin typeface="+mn-lt"/>
                          <a:ea typeface="Adobe Fan Heiti Std B" pitchFamily="34" charset="-128"/>
                          <a:cs typeface="Courier New" pitchFamily="49" charset="0"/>
                        </a:rPr>
                        <a:t>th</a:t>
                      </a:r>
                      <a:r>
                        <a:rPr lang="en-GB" sz="900" b="0" kern="1200" baseline="0" dirty="0">
                          <a:solidFill>
                            <a:schemeClr val="tx1"/>
                          </a:solidFill>
                          <a:effectLst/>
                          <a:latin typeface="+mn-lt"/>
                          <a:ea typeface="Adobe Fan Heiti Std B" pitchFamily="34" charset="-128"/>
                          <a:cs typeface="Courier New" pitchFamily="49" charset="0"/>
                        </a:rPr>
                        <a:t> September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baseline="0" dirty="0">
                          <a:solidFill>
                            <a:srgbClr val="C00000"/>
                          </a:solidFill>
                          <a:effectLst/>
                          <a:latin typeface="+mn-lt"/>
                          <a:ea typeface="Adobe Fan Heiti Std B" pitchFamily="34" charset="-128"/>
                          <a:cs typeface="Courier New" pitchFamily="49" charset="0"/>
                        </a:rPr>
                        <a:t>Heritage Club</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A7,  Mr Pressland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1:35pm – 2:10pm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Cold War Revision</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A4, Miss 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1:30pm – 2:00pm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Year 12 &amp; 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baseline="0" dirty="0">
                          <a:solidFill>
                            <a:srgbClr val="C00000"/>
                          </a:solidFill>
                          <a:effectLst/>
                          <a:latin typeface="+mn-lt"/>
                          <a:ea typeface="Adobe Fan Heiti Std B" pitchFamily="34" charset="-128"/>
                          <a:cs typeface="Courier New" pitchFamily="49" charset="0"/>
                        </a:rPr>
                        <a:t>Puzzles &amp; Board Games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LRC, Mrs Wood / Mrs Nixon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1:20pm- 2:10pm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French Foundation Intervention</a:t>
                      </a:r>
                      <a:endParaRPr lang="en-GB" sz="900" b="0" kern="1200" dirty="0">
                        <a:solidFill>
                          <a:srgbClr val="C00000"/>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P9, Mrs Jubb</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1:20pm – 2:00pm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Year 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Spanish Foundation Intervention</a:t>
                      </a:r>
                      <a:endParaRPr lang="en-GB" sz="900" b="0" kern="1200" dirty="0">
                        <a:solidFill>
                          <a:srgbClr val="C00000"/>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P11, Mrs Morrissey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1:20pm – 2:00pm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Year 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Chess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FB4, Mr Rahman / Mr </a:t>
                      </a:r>
                      <a:r>
                        <a:rPr lang="en-GB" sz="900" b="0" kern="1200" baseline="0" dirty="0" err="1">
                          <a:solidFill>
                            <a:schemeClr val="tx1"/>
                          </a:solidFill>
                          <a:effectLst/>
                          <a:latin typeface="+mn-lt"/>
                          <a:ea typeface="Adobe Fan Heiti Std B" pitchFamily="34" charset="-128"/>
                          <a:cs typeface="Courier New" pitchFamily="49" charset="0"/>
                        </a:rPr>
                        <a:t>Mudadigwa</a:t>
                      </a: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1:30pm- 2:05pm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endParaRPr lang="en-GB" sz="900" b="0" kern="1200" baseline="0" dirty="0">
                        <a:solidFill>
                          <a:schemeClr val="tx1"/>
                        </a:solidFill>
                        <a:effectLst/>
                        <a:latin typeface="+mn-lt"/>
                        <a:ea typeface="Adobe Fan Heiti Std B" pitchFamily="34" charset="-128"/>
                        <a:cs typeface="+mn-cs"/>
                      </a:endParaRPr>
                    </a:p>
                  </a:txBody>
                  <a:tcPr marL="60079" marR="600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Drama</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D1, Mrs Day / Mrs Baker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3:20pm – 4:30pm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Home Learning</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LRC, Specialised Learning Staff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3:10pm – 4:10pm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Study Hub</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Brooks Suite, Specialised Learning Staff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3:10pm – 4:10pm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Year 10 &amp; 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English Revision</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S3,  Ms Mitchell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3:20pm – 4:20pm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Year 11 – Invited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History Exam Support</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A4 / A7, Miss King / Mr Pressland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3:15pm – 4:00pm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Year 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Home Learning </a:t>
                      </a:r>
                      <a:endParaRPr lang="en-GB" sz="900" b="0" kern="1200" dirty="0">
                        <a:solidFill>
                          <a:srgbClr val="C00000"/>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LRC, Specialised Learning Staff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3:10pm – 4:10pm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STEM Science Club </a:t>
                      </a:r>
                      <a:endParaRPr lang="en-GB" sz="900" b="0" kern="1200" dirty="0">
                        <a:solidFill>
                          <a:srgbClr val="C00000"/>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F3, Miss O’Krafka / Mrs Leinster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3:10pm – 4:10pm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Year 8 &amp; 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Acro Gymnastics</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Gym, Miss Eastwood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3:20pm – 4:20pm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txBody>
                  <a:tcPr marL="60079" marR="60079"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GCSE Trampolining</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Sports Hall,  Mr Vivian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3:10pm – 4:30pm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Year 9, 10 &amp; 11 – Invited Students</a:t>
                      </a:r>
                    </a:p>
                    <a:p>
                      <a:pPr algn="l">
                        <a:spcAft>
                          <a:spcPts val="0"/>
                        </a:spcAft>
                      </a:pPr>
                      <a:endParaRPr lang="en-GB" sz="900" b="0" kern="1200" dirty="0">
                        <a:solidFill>
                          <a:schemeClr val="tx1"/>
                        </a:solidFill>
                        <a:effectLst/>
                        <a:latin typeface="+mn-lt"/>
                        <a:ea typeface="Adobe Fan Heiti Std B"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KS3 Netball</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Courts, Mrs Eaton / Miss Fox</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3:10pm – 4:30pm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Year 7 &amp; 8</a:t>
                      </a:r>
                    </a:p>
                    <a:p>
                      <a:pPr algn="l">
                        <a:spcAft>
                          <a:spcPts val="0"/>
                        </a:spcAft>
                      </a:pPr>
                      <a:endParaRPr lang="en-GB" sz="900" b="0" kern="1200" dirty="0">
                        <a:solidFill>
                          <a:schemeClr val="tx1"/>
                        </a:solidFill>
                        <a:effectLst/>
                        <a:latin typeface="+mn-lt"/>
                        <a:ea typeface="Adobe Fan Heiti Std B"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Boys Football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Field, Mr Hodge / Mr Dean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3:20pm – 4:30pm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Year 7 &amp; 8</a:t>
                      </a:r>
                      <a:endParaRPr lang="en-GB" sz="900" b="0" kern="1200" baseline="0" dirty="0">
                        <a:solidFill>
                          <a:schemeClr val="tx1"/>
                        </a:solidFill>
                        <a:effectLst/>
                        <a:latin typeface="+mn-lt"/>
                        <a:ea typeface="Adobe Fan Heiti Std B" pitchFamily="34" charset="-128"/>
                        <a:cs typeface="+mn-cs"/>
                      </a:endParaRPr>
                    </a:p>
                    <a:p>
                      <a:pPr algn="l">
                        <a:spcAft>
                          <a:spcPts val="0"/>
                        </a:spcAft>
                      </a:pPr>
                      <a:endParaRPr lang="en-GB" sz="900" b="0" kern="1200" dirty="0">
                        <a:solidFill>
                          <a:schemeClr val="tx1"/>
                        </a:solidFill>
                        <a:effectLst/>
                        <a:latin typeface="+mn-lt"/>
                        <a:ea typeface="Adobe Fan Heiti Std B" pitchFamily="34" charset="-128"/>
                        <a:cs typeface="+mn-cs"/>
                      </a:endParaRPr>
                    </a:p>
                  </a:txBody>
                  <a:tcPr marL="60079" marR="60079"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31853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028383" y="147529"/>
            <a:ext cx="869827" cy="974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23528" y="211666"/>
            <a:ext cx="8229600" cy="940966"/>
          </a:xfrm>
        </p:spPr>
        <p:txBody>
          <a:bodyPr/>
          <a:lstStyle/>
          <a:p>
            <a:pPr algn="l"/>
            <a:r>
              <a:rPr lang="en-GB" sz="1400" b="1" dirty="0">
                <a:latin typeface="Calibri" panose="020F0502020204030204" pitchFamily="34" charset="0"/>
                <a:ea typeface="Adobe Ming Std L" pitchFamily="18" charset="-128"/>
                <a:cs typeface="Courier New" pitchFamily="49" charset="0"/>
              </a:rPr>
              <a:t>On</a:t>
            </a:r>
            <a:r>
              <a:rPr lang="en-GB" sz="1400" b="1" dirty="0">
                <a:latin typeface="Brush Script Std" pitchFamily="66" charset="0"/>
                <a:ea typeface="Adobe Ming Std L" pitchFamily="18" charset="-128"/>
              </a:rPr>
              <a:t> </a:t>
            </a:r>
            <a:r>
              <a:rPr lang="en-GB" b="1" dirty="0">
                <a:solidFill>
                  <a:srgbClr val="C00000"/>
                </a:solidFill>
                <a:effectLst>
                  <a:outerShdw blurRad="38100" dist="38100" dir="2700000" algn="tl">
                    <a:srgbClr val="000000">
                      <a:alpha val="43137"/>
                    </a:srgbClr>
                  </a:outerShdw>
                </a:effectLst>
                <a:latin typeface="Gabriola" panose="04040605051002020D02" pitchFamily="82" charset="0"/>
                <a:ea typeface="Adobe Ming Std L" pitchFamily="18" charset="-128"/>
              </a:rPr>
              <a:t>THURSDAY</a:t>
            </a:r>
            <a:r>
              <a:rPr lang="en-GB" sz="1800" b="1" dirty="0">
                <a:effectLst>
                  <a:outerShdw blurRad="38100" dist="38100" dir="2700000" algn="tl">
                    <a:srgbClr val="000000">
                      <a:alpha val="43137"/>
                    </a:srgbClr>
                  </a:outerShdw>
                </a:effectLst>
                <a:latin typeface="Gabriola" panose="04040605051002020D02" pitchFamily="82" charset="0"/>
                <a:ea typeface="Adobe Ming Std L" pitchFamily="18" charset="-128"/>
              </a:rPr>
              <a:t>,</a:t>
            </a:r>
            <a:r>
              <a:rPr lang="en-GB" sz="1800" b="1" dirty="0">
                <a:effectLst>
                  <a:outerShdw blurRad="38100" dist="38100" dir="2700000" algn="tl">
                    <a:srgbClr val="000000">
                      <a:alpha val="43137"/>
                    </a:srgbClr>
                  </a:outerShdw>
                </a:effectLst>
                <a:latin typeface="Brush Script Std" pitchFamily="66" charset="0"/>
                <a:ea typeface="Adobe Ming Std L" pitchFamily="18" charset="-128"/>
              </a:rPr>
              <a:t> </a:t>
            </a:r>
            <a:r>
              <a:rPr lang="en-GB" sz="1400" b="1" dirty="0">
                <a:latin typeface="Calibri" panose="020F0502020204030204" pitchFamily="34" charset="0"/>
                <a:ea typeface="Adobe Ming Std L" pitchFamily="18" charset="-128"/>
                <a:cs typeface="Courier New" pitchFamily="49" charset="0"/>
              </a:rPr>
              <a:t>the following clubs are running;</a:t>
            </a:r>
          </a:p>
        </p:txBody>
      </p:sp>
      <p:sp>
        <p:nvSpPr>
          <p:cNvPr id="7" name="TextBox 6"/>
          <p:cNvSpPr txBox="1"/>
          <p:nvPr/>
        </p:nvSpPr>
        <p:spPr>
          <a:xfrm>
            <a:off x="899594" y="1484784"/>
            <a:ext cx="184731" cy="369332"/>
          </a:xfrm>
          <a:prstGeom prst="rect">
            <a:avLst/>
          </a:prstGeom>
          <a:noFill/>
        </p:spPr>
        <p:txBody>
          <a:bodyPr wrap="none" rtlCol="0">
            <a:spAutoFit/>
          </a:bodyPr>
          <a:lstStyle/>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775032615"/>
              </p:ext>
            </p:extLst>
          </p:nvPr>
        </p:nvGraphicFramePr>
        <p:xfrm>
          <a:off x="323528" y="1157871"/>
          <a:ext cx="8496944" cy="5367473"/>
        </p:xfrm>
        <a:graphic>
          <a:graphicData uri="http://schemas.openxmlformats.org/drawingml/2006/table">
            <a:tbl>
              <a:tblPr firstRow="1" firstCol="1" bandRow="1">
                <a:effectLst>
                  <a:outerShdw blurRad="50800" dist="38100" dir="13500000" algn="br" rotWithShape="0">
                    <a:prstClr val="black">
                      <a:alpha val="40000"/>
                    </a:prstClr>
                  </a:outerShdw>
                </a:effectLst>
                <a:tableStyleId>{2D5ABB26-0587-4C30-8999-92F81FD0307C}</a:tableStyleId>
              </a:tblPr>
              <a:tblGrid>
                <a:gridCol w="2016224">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512168">
                  <a:extLst>
                    <a:ext uri="{9D8B030D-6E8A-4147-A177-3AD203B41FA5}">
                      <a16:colId xmlns:a16="http://schemas.microsoft.com/office/drawing/2014/main" val="669030664"/>
                    </a:ext>
                  </a:extLst>
                </a:gridCol>
                <a:gridCol w="1800200">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tblGrid>
              <a:tr h="292553">
                <a:tc rowSpan="2">
                  <a:txBody>
                    <a:bodyPr/>
                    <a:lstStyle/>
                    <a:p>
                      <a:pPr>
                        <a:spcAft>
                          <a:spcPts val="0"/>
                        </a:spcAft>
                      </a:pPr>
                      <a:r>
                        <a:rPr lang="en-GB" sz="1000" b="0" dirty="0">
                          <a:effectLst/>
                          <a:latin typeface="+mj-lt"/>
                          <a:ea typeface="Adobe Fan Heiti Std B" pitchFamily="34" charset="-128"/>
                        </a:rPr>
                        <a:t> </a:t>
                      </a:r>
                    </a:p>
                    <a:p>
                      <a:pPr>
                        <a:spcAft>
                          <a:spcPts val="0"/>
                        </a:spcAft>
                      </a:pPr>
                      <a:r>
                        <a:rPr lang="en-GB" sz="1050" b="1" u="sng" kern="1200" dirty="0">
                          <a:solidFill>
                            <a:schemeClr val="tx1"/>
                          </a:solidFill>
                          <a:effectLst/>
                          <a:latin typeface="+mn-lt"/>
                          <a:ea typeface="Adobe Fan Heiti Std B" pitchFamily="34" charset="-128"/>
                          <a:cs typeface="+mn-cs"/>
                        </a:rPr>
                        <a:t>Key Information:</a:t>
                      </a:r>
                    </a:p>
                    <a:p>
                      <a:pPr>
                        <a:spcAft>
                          <a:spcPts val="0"/>
                        </a:spcAft>
                      </a:pPr>
                      <a:endParaRPr lang="en-GB" sz="900" kern="1200" dirty="0">
                        <a:solidFill>
                          <a:schemeClr val="tx1"/>
                        </a:solidFill>
                        <a:effectLst/>
                        <a:latin typeface="+mn-lt"/>
                        <a:ea typeface="Adobe Fan Heiti Std B" pitchFamily="34" charset="-128"/>
                        <a:cs typeface="+mn-cs"/>
                      </a:endParaRPr>
                    </a:p>
                    <a:p>
                      <a:pPr marL="171450" indent="-171450">
                        <a:spcAft>
                          <a:spcPts val="0"/>
                        </a:spcAft>
                        <a:buFont typeface="Wingdings" panose="05000000000000000000" pitchFamily="2" charset="2"/>
                        <a:buChar char="ü"/>
                      </a:pPr>
                      <a:r>
                        <a:rPr lang="en-GB" sz="900" kern="1200" dirty="0">
                          <a:solidFill>
                            <a:schemeClr val="tx1"/>
                          </a:solidFill>
                          <a:effectLst/>
                          <a:latin typeface="+mn-lt"/>
                          <a:ea typeface="Adobe Fan Heiti Std B" pitchFamily="34" charset="-128"/>
                          <a:cs typeface="+mn-cs"/>
                        </a:rPr>
                        <a:t>We offer instrumental and vocal teaching every day including; guitar, saxophone, piano, voice, brass, woodwind, strings, percussion and music theory.</a:t>
                      </a:r>
                    </a:p>
                    <a:p>
                      <a:pPr marL="171450" indent="-171450">
                        <a:spcAft>
                          <a:spcPts val="0"/>
                        </a:spcAft>
                        <a:buFont typeface="Wingdings" panose="05000000000000000000" pitchFamily="2" charset="2"/>
                        <a:buChar char="ü"/>
                      </a:pPr>
                      <a:endParaRPr lang="en-GB" sz="900" kern="1200" dirty="0">
                        <a:solidFill>
                          <a:schemeClr val="tx1"/>
                        </a:solidFill>
                        <a:effectLst/>
                        <a:latin typeface="+mn-lt"/>
                        <a:ea typeface="Adobe Fan Heiti Std B"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900" b="0" kern="1200" dirty="0">
                          <a:solidFill>
                            <a:schemeClr val="tx1"/>
                          </a:solidFill>
                          <a:effectLst/>
                          <a:latin typeface="+mn-lt"/>
                          <a:ea typeface="Adobe Fan Heiti Std B" pitchFamily="34" charset="-128"/>
                          <a:cs typeface="+mn-cs"/>
                        </a:rPr>
                        <a:t>The School newspaper  is “</a:t>
                      </a:r>
                      <a:r>
                        <a:rPr lang="en-GB" sz="900" b="0" kern="1200" dirty="0">
                          <a:solidFill>
                            <a:srgbClr val="C00000"/>
                          </a:solidFill>
                          <a:effectLst/>
                          <a:latin typeface="+mn-lt"/>
                          <a:ea typeface="Adobe Fan Heiti Std B" pitchFamily="34" charset="-128"/>
                          <a:cs typeface="+mn-cs"/>
                        </a:rPr>
                        <a:t>The MO”, </a:t>
                      </a:r>
                      <a:r>
                        <a:rPr lang="en-GB" sz="900" b="0" kern="1200" baseline="0" dirty="0">
                          <a:solidFill>
                            <a:schemeClr val="tx1"/>
                          </a:solidFill>
                          <a:effectLst/>
                          <a:latin typeface="+mn-lt"/>
                          <a:ea typeface="Adobe Fan Heiti Std B" pitchFamily="34" charset="-128"/>
                          <a:cs typeface="+mn-cs"/>
                        </a:rPr>
                        <a:t>if you would like to be a reporter or editor for the paper, please contact Ms Redfern. Year 12 &amp; 13.</a:t>
                      </a:r>
                      <a:endParaRPr lang="en-GB" sz="900" kern="1200" dirty="0">
                        <a:solidFill>
                          <a:schemeClr val="tx1"/>
                        </a:solidFill>
                        <a:effectLst/>
                        <a:latin typeface="+mn-lt"/>
                        <a:ea typeface="Adobe Fan Heiti Std B" pitchFamily="34" charset="-128"/>
                        <a:cs typeface="+mn-cs"/>
                      </a:endParaRPr>
                    </a:p>
                    <a:p>
                      <a:pPr marL="171450" indent="-171450">
                        <a:spcAft>
                          <a:spcPts val="0"/>
                        </a:spcAft>
                        <a:buFont typeface="Wingdings" panose="05000000000000000000" pitchFamily="2" charset="2"/>
                        <a:buChar char="ü"/>
                      </a:pPr>
                      <a:endParaRPr lang="en-GB" sz="900" b="0" kern="1200" baseline="0" dirty="0">
                        <a:solidFill>
                          <a:schemeClr val="tx1"/>
                        </a:solidFill>
                        <a:effectLst/>
                        <a:latin typeface="+mn-lt"/>
                        <a:ea typeface="Adobe Fan Heiti Std B" pitchFamily="34" charset="-128"/>
                        <a:cs typeface="+mn-cs"/>
                      </a:endParaRPr>
                    </a:p>
                    <a:p>
                      <a:pPr marL="171450" indent="-171450">
                        <a:spcAft>
                          <a:spcPts val="0"/>
                        </a:spcAft>
                        <a:buFont typeface="Wingdings" panose="05000000000000000000" pitchFamily="2" charset="2"/>
                        <a:buChar char="ü"/>
                      </a:pPr>
                      <a:r>
                        <a:rPr lang="en-GB" sz="900" kern="1200" dirty="0">
                          <a:solidFill>
                            <a:schemeClr val="tx1"/>
                          </a:solidFill>
                          <a:latin typeface="+mn-lt"/>
                          <a:ea typeface="Adobe Fan Heiti Std B" pitchFamily="34" charset="-128"/>
                          <a:cs typeface="+mn-cs"/>
                        </a:rPr>
                        <a:t>PE Clubs can change half termly – </a:t>
                      </a:r>
                      <a:r>
                        <a:rPr lang="en-GB" sz="900" kern="1200" dirty="0">
                          <a:solidFill>
                            <a:srgbClr val="C00000"/>
                          </a:solidFill>
                          <a:latin typeface="+mn-lt"/>
                          <a:ea typeface="Adobe Fan Heiti Std B" pitchFamily="34" charset="-128"/>
                          <a:cs typeface="Courier New" pitchFamily="49" charset="0"/>
                        </a:rPr>
                        <a:t>please check the timetable in the PE corridor</a:t>
                      </a:r>
                      <a:r>
                        <a:rPr lang="en-GB" sz="900" kern="1200" dirty="0">
                          <a:solidFill>
                            <a:srgbClr val="C00000"/>
                          </a:solidFill>
                          <a:latin typeface="+mn-lt"/>
                          <a:ea typeface="Adobe Fan Heiti Std B" pitchFamily="34" charset="-128"/>
                          <a:cs typeface="+mn-cs"/>
                        </a:rPr>
                        <a:t>.</a:t>
                      </a:r>
                    </a:p>
                    <a:p>
                      <a:pPr marL="171450" indent="-171450">
                        <a:spcAft>
                          <a:spcPts val="0"/>
                        </a:spcAft>
                        <a:buFont typeface="Wingdings" panose="05000000000000000000" pitchFamily="2" charset="2"/>
                        <a:buChar char="ü"/>
                      </a:pPr>
                      <a:endParaRPr lang="en-GB" sz="900" kern="1200" dirty="0">
                        <a:solidFill>
                          <a:srgbClr val="C00000"/>
                        </a:solidFill>
                        <a:latin typeface="+mn-lt"/>
                        <a:ea typeface="Adobe Fan Heiti Std B" pitchFamily="34" charset="-128"/>
                        <a:cs typeface="+mn-cs"/>
                      </a:endParaRPr>
                    </a:p>
                    <a:p>
                      <a:pPr marL="171450" indent="-171450">
                        <a:spcAft>
                          <a:spcPts val="0"/>
                        </a:spcAft>
                        <a:buFont typeface="Wingdings" panose="05000000000000000000" pitchFamily="2" charset="2"/>
                        <a:buChar char="ü"/>
                      </a:pPr>
                      <a:endParaRPr lang="en-GB" sz="900" kern="1200" dirty="0">
                        <a:solidFill>
                          <a:srgbClr val="C00000"/>
                        </a:solidFill>
                        <a:latin typeface="+mn-lt"/>
                        <a:ea typeface="Adobe Fan Heiti Std B" pitchFamily="34" charset="-128"/>
                        <a:cs typeface="+mn-cs"/>
                      </a:endParaRPr>
                    </a:p>
                    <a:p>
                      <a:pPr marL="171450" indent="-171450">
                        <a:spcAft>
                          <a:spcPts val="0"/>
                        </a:spcAft>
                        <a:buFont typeface="Wingdings" panose="05000000000000000000" pitchFamily="2" charset="2"/>
                        <a:buChar char="ü"/>
                      </a:pPr>
                      <a:endParaRPr lang="en-GB" sz="900" kern="1200" dirty="0">
                        <a:solidFill>
                          <a:srgbClr val="C00000"/>
                        </a:solidFill>
                        <a:latin typeface="+mn-lt"/>
                        <a:ea typeface="Adobe Fan Heiti Std B" pitchFamily="34" charset="-128"/>
                        <a:cs typeface="+mn-cs"/>
                      </a:endParaRPr>
                    </a:p>
                    <a:p>
                      <a:pPr marL="171450" indent="-171450">
                        <a:spcAft>
                          <a:spcPts val="0"/>
                        </a:spcAft>
                        <a:buFont typeface="Wingdings" panose="05000000000000000000" pitchFamily="2" charset="2"/>
                        <a:buChar char="ü"/>
                      </a:pPr>
                      <a:endParaRPr lang="en-GB" sz="900" kern="1200" dirty="0">
                        <a:solidFill>
                          <a:srgbClr val="C00000"/>
                        </a:solidFill>
                        <a:latin typeface="+mn-lt"/>
                        <a:ea typeface="Adobe Fan Heiti Std B" pitchFamily="34" charset="-128"/>
                        <a:cs typeface="+mn-cs"/>
                      </a:endParaRPr>
                    </a:p>
                    <a:p>
                      <a:pPr>
                        <a:spcAft>
                          <a:spcPts val="0"/>
                        </a:spcAft>
                      </a:pPr>
                      <a:br>
                        <a:rPr lang="en-GB" sz="900" b="0" dirty="0">
                          <a:effectLst/>
                          <a:highlight>
                            <a:srgbClr val="00FF00"/>
                          </a:highlight>
                          <a:latin typeface="+mj-lt"/>
                          <a:ea typeface="Adobe Fan Heiti Std B" pitchFamily="34" charset="-128"/>
                        </a:rPr>
                      </a:br>
                      <a:endParaRPr lang="en-GB" sz="900" b="0" dirty="0">
                        <a:effectLst/>
                        <a:latin typeface="+mj-lt"/>
                        <a:ea typeface="Adobe Fan Heiti Std B"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Breakfast Club</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chemeClr val="tx1"/>
                          </a:solidFill>
                          <a:effectLst/>
                          <a:latin typeface="+mn-lt"/>
                          <a:ea typeface="Adobe Fan Heiti Std B" pitchFamily="34" charset="-128"/>
                          <a:cs typeface="Courier New" pitchFamily="49" charset="0"/>
                        </a:rPr>
                        <a:t>Canteen</a:t>
                      </a:r>
                      <a:r>
                        <a:rPr lang="en-GB" sz="900" b="0" kern="1200" baseline="0" dirty="0">
                          <a:solidFill>
                            <a:schemeClr val="tx1"/>
                          </a:solidFill>
                          <a:effectLst/>
                          <a:latin typeface="+mn-lt"/>
                          <a:ea typeface="Adobe Fan Heiti Std B" pitchFamily="34" charset="-128"/>
                          <a:cs typeface="Courier New" pitchFamily="49" charset="0"/>
                        </a:rPr>
                        <a:t>, Mrs Mitchell &amp; Mrs Begum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8:00am – 8:25am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p>
                    <a:p>
                      <a:pPr>
                        <a:spcAft>
                          <a:spcPts val="0"/>
                        </a:spcAft>
                      </a:pPr>
                      <a:endParaRPr lang="en-GB" sz="900" b="0" dirty="0">
                        <a:effectLst/>
                        <a:highlight>
                          <a:srgbClr val="00FF00"/>
                        </a:highlight>
                        <a:latin typeface="+mj-lt"/>
                        <a:ea typeface="Adobe Fan Heiti Std B" pitchFamily="34" charset="-128"/>
                      </a:endParaRPr>
                    </a:p>
                    <a:p>
                      <a:pPr>
                        <a:spcAft>
                          <a:spcPts val="0"/>
                        </a:spcAft>
                      </a:pPr>
                      <a:endParaRPr lang="en-GB" sz="900" b="0" dirty="0">
                        <a:effectLst/>
                        <a:highlight>
                          <a:srgbClr val="00FF00"/>
                        </a:highlight>
                        <a:latin typeface="+mj-lt"/>
                        <a:ea typeface="Adobe Fan Heiti Std B" pitchFamily="34" charset="-128"/>
                      </a:endParaRPr>
                    </a:p>
                    <a:p>
                      <a:pPr>
                        <a:spcAft>
                          <a:spcPts val="0"/>
                        </a:spcAft>
                      </a:pPr>
                      <a:endParaRPr lang="en-GB" sz="900" b="0" dirty="0">
                        <a:effectLst/>
                        <a:highlight>
                          <a:srgbClr val="00FF00"/>
                        </a:highlight>
                        <a:latin typeface="+mj-lt"/>
                        <a:ea typeface="Adobe Fan Heiti Std B" pitchFamily="34" charset="-128"/>
                      </a:endParaRPr>
                    </a:p>
                    <a:p>
                      <a:pPr>
                        <a:spcAft>
                          <a:spcPts val="0"/>
                        </a:spcAft>
                      </a:pPr>
                      <a:endParaRPr lang="en-GB" sz="900" b="0" dirty="0">
                        <a:effectLst/>
                        <a:highlight>
                          <a:srgbClr val="00FF00"/>
                        </a:highlight>
                        <a:latin typeface="+mj-lt"/>
                        <a:ea typeface="Adobe Fan Heiti Std B"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txBody>
                  <a:tcPr marL="62228" marR="62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en-GB" sz="1450" b="1" kern="1200" dirty="0">
                          <a:solidFill>
                            <a:schemeClr val="tx1"/>
                          </a:solidFill>
                          <a:effectLst/>
                          <a:latin typeface="+mn-lt"/>
                          <a:ea typeface="Adobe Song Std L" pitchFamily="18" charset="-128"/>
                          <a:cs typeface="+mn-cs"/>
                        </a:rPr>
                        <a:t>Lunchtime Activities</a:t>
                      </a:r>
                      <a:endParaRPr lang="en-GB" sz="1450" b="1" dirty="0">
                        <a:solidFill>
                          <a:schemeClr val="tx1"/>
                        </a:solidFill>
                        <a:effectLst/>
                        <a:latin typeface="+mj-lt"/>
                        <a:ea typeface="Adobe Song Std L" pitchFamily="18" charset="-128"/>
                        <a:cs typeface="Times New Roman"/>
                      </a:endParaRPr>
                    </a:p>
                  </a:txBody>
                  <a:tcPr marL="58560" marR="585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effectLst/>
                          <a:latin typeface="+mj-lt"/>
                          <a:ea typeface="Adobe Song Std L" pitchFamily="18" charset="-128"/>
                        </a:rPr>
                        <a:t>After School Activities</a:t>
                      </a:r>
                      <a:endParaRPr lang="en-GB" sz="1600" b="1" dirty="0">
                        <a:solidFill>
                          <a:schemeClr val="tx1"/>
                        </a:solidFill>
                        <a:effectLst/>
                        <a:latin typeface="+mj-lt"/>
                        <a:ea typeface="Adobe Song Std L" pitchFamily="18" charset="-128"/>
                        <a:cs typeface="Times New Roman"/>
                      </a:endParaRPr>
                    </a:p>
                  </a:txBody>
                  <a:tcPr marL="58560" marR="585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dirty="0"/>
                    </a:p>
                  </a:txBody>
                  <a:tcPr/>
                </a:tc>
                <a:extLst>
                  <a:ext uri="{0D108BD9-81ED-4DB2-BD59-A6C34878D82A}">
                    <a16:rowId xmlns:a16="http://schemas.microsoft.com/office/drawing/2014/main" val="10000"/>
                  </a:ext>
                </a:extLst>
              </a:tr>
              <a:tr h="4309234">
                <a:tc vMerge="1">
                  <a:txBody>
                    <a:bodyPr/>
                    <a:lstStyle/>
                    <a:p>
                      <a:pPr>
                        <a:spcAft>
                          <a:spcPts val="0"/>
                        </a:spcAft>
                      </a:pPr>
                      <a:endParaRPr lang="en-GB" sz="1000" dirty="0">
                        <a:effectLst/>
                        <a:latin typeface="Calibri"/>
                        <a:ea typeface="Calibri"/>
                        <a:cs typeface="Times New Roman"/>
                      </a:endParaRPr>
                    </a:p>
                  </a:txBody>
                  <a:tcPr marL="62228" marR="622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GCSE Art Catch Up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D6, Ms Bustin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1:20pm- 2:00pm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Year 9 &amp; 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Art Club</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D4, Mrs Punio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1:20pm- 2:10pm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Prayer Room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The Marlborough Suite,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Mrs Begum/ Mr Rahman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1:30pm- 2:05pm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endParaRPr lang="en-GB" sz="900" b="0" kern="1200" baseline="0" dirty="0">
                        <a:solidFill>
                          <a:schemeClr val="tx1"/>
                        </a:solidFill>
                        <a:effectLst/>
                        <a:latin typeface="+mn-lt"/>
                        <a:ea typeface="Adobe Fan Heiti Std B"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True Crime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S5, Miss Fogarty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1:30pm- 2:05pm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Year 11</a:t>
                      </a:r>
                      <a:endParaRPr lang="en-GB" sz="900" b="0" kern="1200" baseline="0" dirty="0">
                        <a:solidFill>
                          <a:schemeClr val="tx1"/>
                        </a:solidFill>
                        <a:effectLst/>
                        <a:latin typeface="+mn-lt"/>
                        <a:ea typeface="Adobe Fan Heiti Std B"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Creative Writing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S8, Miss Caswell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1:30pm- 2:10pm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baseline="0" dirty="0">
                          <a:solidFill>
                            <a:srgbClr val="C00000"/>
                          </a:solidFill>
                          <a:effectLst/>
                          <a:latin typeface="+mn-lt"/>
                          <a:ea typeface="Adobe Fan Heiti Std B" pitchFamily="34" charset="-128"/>
                          <a:cs typeface="Courier New" pitchFamily="49" charset="0"/>
                        </a:rPr>
                        <a:t>Puzzles &amp; Board Games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LRC, Mrs Wood / Mrs Nixon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1:20pm- 2:10pm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History Buffs Exam Aid Squad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A4, Miss 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1:30pm- 2:00pm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Year 10 – Invited Students</a:t>
                      </a:r>
                      <a:endParaRPr lang="en-GB" sz="900" b="0" kern="1200" baseline="0" dirty="0">
                        <a:solidFill>
                          <a:schemeClr val="tx1"/>
                        </a:solidFill>
                        <a:effectLst/>
                        <a:latin typeface="+mn-lt"/>
                        <a:ea typeface="Adobe Fan Heiti Std B"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mn-cs"/>
                      </a:endParaRPr>
                    </a:p>
                  </a:txBody>
                  <a:tcPr marL="62228" marR="62228"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Thriving Thursday</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LRC, Mrs Wood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1:20pm – 2:10pm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Classics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A5, Miss Rowe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1:30pm- 2:10pm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endParaRPr lang="en-GB" sz="900" b="0" kern="1200" baseline="0" dirty="0">
                        <a:solidFill>
                          <a:schemeClr val="tx1"/>
                        </a:solidFill>
                        <a:effectLst/>
                        <a:latin typeface="+mn-lt"/>
                        <a:ea typeface="Adobe Fan Heiti Std B"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Wind Band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M1, Mr Felkers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1:20pm- 2:10pm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Water Polo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Pool, Mr Hodge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1:20pm- 2:10pm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mn-cs"/>
                      </a:endParaRPr>
                    </a:p>
                  </a:txBody>
                  <a:tcPr marL="62228" marR="62228"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School Production Rehearsals </a:t>
                      </a:r>
                      <a:endParaRPr lang="en-GB" sz="900" b="0" kern="1200" dirty="0">
                        <a:solidFill>
                          <a:srgbClr val="C00000"/>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Da Vinci Hall, Mrs Griggs / Mr Griggs / Mrs Day / Mr Isaacs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3:30pm – 5:30pm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Auditioned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effectLst/>
                        <a:latin typeface="+mn-lt"/>
                        <a:ea typeface="Adobe Fan Heiti Std B"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Study Hub</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Brooks Suite, Specialised Learning Staff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3:10pm – 4:10pm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Year 9, 10 &amp; 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effectLst/>
                        <a:latin typeface="+mn-lt"/>
                        <a:ea typeface="Adobe Fan Heiti Std B"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Latin Club (Beginners)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A5, Miss Rowe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3:15pm – 4:00pm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endParaRPr lang="en-GB" sz="900" b="0" kern="1200" baseline="0" dirty="0">
                        <a:solidFill>
                          <a:schemeClr val="tx1"/>
                        </a:solidFill>
                        <a:effectLst/>
                        <a:latin typeface="+mn-lt"/>
                        <a:ea typeface="Adobe Fan Heiti Std B"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effectLst/>
                        <a:latin typeface="+mn-lt"/>
                        <a:ea typeface="Adobe Fan Heiti Std B"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baseline="0" dirty="0">
                          <a:solidFill>
                            <a:srgbClr val="C00000"/>
                          </a:solidFill>
                          <a:effectLst/>
                          <a:latin typeface="+mn-lt"/>
                          <a:ea typeface="Adobe Fan Heiti Std B" pitchFamily="34" charset="-128"/>
                          <a:cs typeface="Courier New" pitchFamily="49" charset="0"/>
                        </a:rPr>
                        <a:t>Twilight GCSE Dance</a:t>
                      </a:r>
                      <a:endParaRPr lang="en-GB" sz="900" b="0" kern="1200" baseline="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Gym,  Miss Fox</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3:20pm – 4:45pm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Year 9 &amp; 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Book Club</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LRC, Mrs Nixon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3:10pm – 4:10pm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effectLst/>
                        <a:latin typeface="+mn-lt"/>
                        <a:ea typeface="Adobe Fan Heiti Std B"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Home Learning</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LRC, Specialised Learning Staff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3:10pm – 4:10pm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Twilight French</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P10, Mr Henshall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3:15pm – 4:45pm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Year 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effectLst/>
                        <a:latin typeface="+mn-lt"/>
                        <a:ea typeface="Adobe Fan Heiti Std B" pitchFamily="34" charset="-128"/>
                        <a:cs typeface="+mn-cs"/>
                      </a:endParaRPr>
                    </a:p>
                  </a:txBody>
                  <a:tcPr marL="62228" marR="62228"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Bridging to Higher Intervention - French</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P9, Mrs Jubb</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3:15pm – 4:00pm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Year 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Science Club</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F2, Miss O’Krafka / Dr Szameitat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3:10pm – 4:10pm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Year 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Basketball</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Sports Hall, Mr Vivian / Mr Hodge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3:20pm – 4:30pm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Year 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KS4 &amp; KS5 Netball</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Courts, Mrs Eaton / Miss Arrol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3:10pm – 4:30pm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Year 9 – 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Engineering Club</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B5, Mr Clark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3:15pm – 4:00pm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algn="l">
                        <a:spcAft>
                          <a:spcPts val="0"/>
                        </a:spcAft>
                      </a:pPr>
                      <a:endParaRPr lang="en-GB" sz="900" b="0" kern="1200" dirty="0">
                        <a:solidFill>
                          <a:schemeClr val="tx1"/>
                        </a:solidFill>
                        <a:effectLst/>
                        <a:latin typeface="+mn-lt"/>
                        <a:ea typeface="Adobe Fan Heiti Std B" pitchFamily="34" charset="-128"/>
                        <a:cs typeface="Courier New" pitchFamily="49" charset="0"/>
                      </a:endParaRPr>
                    </a:p>
                  </a:txBody>
                  <a:tcPr marL="62228" marR="62228"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9" name="Rectangle 8"/>
          <p:cNvSpPr/>
          <p:nvPr/>
        </p:nvSpPr>
        <p:spPr>
          <a:xfrm>
            <a:off x="107504" y="116633"/>
            <a:ext cx="8928992" cy="6624736"/>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t>
            </a:r>
          </a:p>
        </p:txBody>
      </p:sp>
      <p:sp>
        <p:nvSpPr>
          <p:cNvPr id="16" name="TextBox 15">
            <a:extLst>
              <a:ext uri="{FF2B5EF4-FFF2-40B4-BE49-F238E27FC236}">
                <a16:creationId xmlns:a16="http://schemas.microsoft.com/office/drawing/2014/main" id="{E0DA846E-9CFC-4E1F-8549-2E5AE7D59490}"/>
              </a:ext>
            </a:extLst>
          </p:cNvPr>
          <p:cNvSpPr txBox="1"/>
          <p:nvPr/>
        </p:nvSpPr>
        <p:spPr>
          <a:xfrm>
            <a:off x="323528" y="3928271"/>
            <a:ext cx="2016224" cy="307777"/>
          </a:xfrm>
          <a:prstGeom prst="rect">
            <a:avLst/>
          </a:prstGeom>
          <a:solidFill>
            <a:schemeClr val="accent6">
              <a:lumMod val="20000"/>
              <a:lumOff val="80000"/>
            </a:schemeClr>
          </a:solidFill>
          <a:ln w="9525"/>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kern="1200" dirty="0">
                <a:solidFill>
                  <a:schemeClr val="tx1"/>
                </a:solidFill>
                <a:effectLst/>
                <a:latin typeface="+mn-lt"/>
                <a:ea typeface="Adobe Song Std L" pitchFamily="18" charset="-128"/>
                <a:cs typeface="+mn-cs"/>
              </a:rPr>
              <a:t>Before School Activitie</a:t>
            </a:r>
            <a:r>
              <a:rPr lang="en-GB" sz="1400" b="1" dirty="0"/>
              <a:t>s</a:t>
            </a:r>
          </a:p>
        </p:txBody>
      </p:sp>
      <p:pic>
        <p:nvPicPr>
          <p:cNvPr id="15" name="Picture 4">
            <a:extLst>
              <a:ext uri="{FF2B5EF4-FFF2-40B4-BE49-F238E27FC236}">
                <a16:creationId xmlns:a16="http://schemas.microsoft.com/office/drawing/2014/main" id="{23351C9D-F862-498B-B3EA-2C1FD5DB9921}"/>
              </a:ext>
            </a:extLst>
          </p:cNvPr>
          <p:cNvPicPr>
            <a:picLocks noChangeAspect="1" noChangeArrowheads="1"/>
          </p:cNvPicPr>
          <p:nvPr/>
        </p:nvPicPr>
        <p:blipFill rotWithShape="1">
          <a:blip r:embed="rId3" cstate="print">
            <a:lum bright="70000" contrast="-70000"/>
            <a:extLst>
              <a:ext uri="{BEBA8EAE-BF5A-486C-A8C5-ECC9F3942E4B}">
                <a14:imgProps xmlns:a14="http://schemas.microsoft.com/office/drawing/2010/main">
                  <a14:imgLayer r:embed="rId4">
                    <a14:imgEffect>
                      <a14:backgroundRemoval t="403" b="89919" l="2646" r="27298"/>
                    </a14:imgEffect>
                  </a14:imgLayer>
                </a14:imgProps>
              </a:ext>
              <a:ext uri="{28A0092B-C50C-407E-A947-70E740481C1C}">
                <a14:useLocalDpi xmlns:a14="http://schemas.microsoft.com/office/drawing/2010/main" val="0"/>
              </a:ext>
            </a:extLst>
          </a:blip>
          <a:srcRect r="73529"/>
          <a:stretch/>
        </p:blipFill>
        <p:spPr bwMode="auto">
          <a:xfrm>
            <a:off x="8431449" y="5960054"/>
            <a:ext cx="576064" cy="750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58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28384" y="157419"/>
            <a:ext cx="877990" cy="983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74340" y="-50884"/>
            <a:ext cx="8229600" cy="940966"/>
          </a:xfrm>
        </p:spPr>
        <p:txBody>
          <a:bodyPr/>
          <a:lstStyle/>
          <a:p>
            <a:pPr algn="l"/>
            <a:r>
              <a:rPr lang="en-GB" sz="1400" b="1" dirty="0">
                <a:latin typeface="Calibri" panose="020F0502020204030204" pitchFamily="34" charset="0"/>
                <a:ea typeface="Adobe Ming Std L" pitchFamily="18" charset="-128"/>
                <a:cs typeface="Courier New" pitchFamily="49" charset="0"/>
              </a:rPr>
              <a:t>On</a:t>
            </a:r>
            <a:r>
              <a:rPr lang="en-GB" sz="1400" b="1" dirty="0">
                <a:latin typeface="Brush Script Std" pitchFamily="66" charset="0"/>
                <a:ea typeface="Adobe Ming Std L" pitchFamily="18" charset="-128"/>
              </a:rPr>
              <a:t> </a:t>
            </a:r>
            <a:r>
              <a:rPr lang="en-GB" b="1" dirty="0">
                <a:solidFill>
                  <a:srgbClr val="C00000"/>
                </a:solidFill>
                <a:effectLst>
                  <a:outerShdw blurRad="38100" dist="38100" dir="2700000" algn="tl">
                    <a:srgbClr val="000000">
                      <a:alpha val="43137"/>
                    </a:srgbClr>
                  </a:outerShdw>
                </a:effectLst>
                <a:latin typeface="Gabriola" panose="04040605051002020D02" pitchFamily="82" charset="0"/>
                <a:ea typeface="Adobe Ming Std L" pitchFamily="18" charset="-128"/>
              </a:rPr>
              <a:t>FRIDAY</a:t>
            </a:r>
            <a:r>
              <a:rPr lang="en-GB" sz="1800" b="1" dirty="0">
                <a:solidFill>
                  <a:schemeClr val="accent2">
                    <a:lumMod val="75000"/>
                  </a:schemeClr>
                </a:solidFill>
                <a:effectLst>
                  <a:outerShdw blurRad="38100" dist="38100" dir="2700000" algn="tl">
                    <a:srgbClr val="000000">
                      <a:alpha val="43137"/>
                    </a:srgbClr>
                  </a:outerShdw>
                </a:effectLst>
                <a:latin typeface="Gabriola" panose="04040605051002020D02" pitchFamily="82" charset="0"/>
                <a:ea typeface="Adobe Ming Std L" pitchFamily="18" charset="-128"/>
              </a:rPr>
              <a:t>,</a:t>
            </a:r>
            <a:r>
              <a:rPr lang="en-GB" sz="1800" b="1" dirty="0">
                <a:solidFill>
                  <a:schemeClr val="accent2">
                    <a:lumMod val="75000"/>
                  </a:schemeClr>
                </a:solidFill>
                <a:effectLst>
                  <a:outerShdw blurRad="38100" dist="38100" dir="2700000" algn="tl">
                    <a:srgbClr val="000000">
                      <a:alpha val="43137"/>
                    </a:srgbClr>
                  </a:outerShdw>
                </a:effectLst>
                <a:latin typeface="Brush Script Std" pitchFamily="66" charset="0"/>
                <a:ea typeface="Adobe Ming Std L" pitchFamily="18" charset="-128"/>
              </a:rPr>
              <a:t> </a:t>
            </a:r>
            <a:r>
              <a:rPr lang="en-GB" sz="1400" b="1" dirty="0">
                <a:latin typeface="Calibri" panose="020F0502020204030204" pitchFamily="34" charset="0"/>
                <a:ea typeface="Adobe Ming Std L" pitchFamily="18" charset="-128"/>
                <a:cs typeface="Courier New" pitchFamily="49" charset="0"/>
              </a:rPr>
              <a:t>the following clubs are running;</a:t>
            </a:r>
          </a:p>
        </p:txBody>
      </p:sp>
      <p:sp>
        <p:nvSpPr>
          <p:cNvPr id="7" name="TextBox 6"/>
          <p:cNvSpPr txBox="1"/>
          <p:nvPr/>
        </p:nvSpPr>
        <p:spPr>
          <a:xfrm>
            <a:off x="899594" y="1484784"/>
            <a:ext cx="184731" cy="369332"/>
          </a:xfrm>
          <a:prstGeom prst="rect">
            <a:avLst/>
          </a:prstGeom>
          <a:noFill/>
        </p:spPr>
        <p:txBody>
          <a:bodyPr wrap="none" rtlCol="0">
            <a:spAutoFit/>
          </a:bodyPr>
          <a:lstStyle/>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744180003"/>
              </p:ext>
            </p:extLst>
          </p:nvPr>
        </p:nvGraphicFramePr>
        <p:xfrm>
          <a:off x="412000" y="836712"/>
          <a:ext cx="8336464" cy="5137833"/>
        </p:xfrm>
        <a:graphic>
          <a:graphicData uri="http://schemas.openxmlformats.org/drawingml/2006/table">
            <a:tbl>
              <a:tblPr firstRow="1" firstCol="1" bandRow="1">
                <a:effectLst>
                  <a:outerShdw blurRad="50800" dist="38100" dir="13500000" algn="br" rotWithShape="0">
                    <a:prstClr val="black">
                      <a:alpha val="40000"/>
                    </a:prstClr>
                  </a:outerShdw>
                </a:effectLst>
              </a:tblPr>
              <a:tblGrid>
                <a:gridCol w="2659924">
                  <a:extLst>
                    <a:ext uri="{9D8B030D-6E8A-4147-A177-3AD203B41FA5}">
                      <a16:colId xmlns:a16="http://schemas.microsoft.com/office/drawing/2014/main" val="20000"/>
                    </a:ext>
                  </a:extLst>
                </a:gridCol>
                <a:gridCol w="1470118">
                  <a:extLst>
                    <a:ext uri="{9D8B030D-6E8A-4147-A177-3AD203B41FA5}">
                      <a16:colId xmlns:a16="http://schemas.microsoft.com/office/drawing/2014/main" val="20001"/>
                    </a:ext>
                  </a:extLst>
                </a:gridCol>
                <a:gridCol w="1470118">
                  <a:extLst>
                    <a:ext uri="{9D8B030D-6E8A-4147-A177-3AD203B41FA5}">
                      <a16:colId xmlns:a16="http://schemas.microsoft.com/office/drawing/2014/main" val="3481357985"/>
                    </a:ext>
                  </a:extLst>
                </a:gridCol>
                <a:gridCol w="2736304">
                  <a:extLst>
                    <a:ext uri="{9D8B030D-6E8A-4147-A177-3AD203B41FA5}">
                      <a16:colId xmlns:a16="http://schemas.microsoft.com/office/drawing/2014/main" val="20002"/>
                    </a:ext>
                  </a:extLst>
                </a:gridCol>
              </a:tblGrid>
              <a:tr h="337233">
                <a:tc rowSpan="2">
                  <a:txBody>
                    <a:bodyPr/>
                    <a:lstStyle/>
                    <a:p>
                      <a:pPr algn="l">
                        <a:spcAft>
                          <a:spcPts val="0"/>
                        </a:spcAft>
                      </a:pPr>
                      <a:r>
                        <a:rPr lang="en-GB" sz="1000" b="0" i="0" dirty="0">
                          <a:effectLst/>
                          <a:latin typeface="+mj-lt"/>
                          <a:ea typeface="Adobe Fan Heiti Std B" pitchFamily="34" charset="-128"/>
                          <a:cs typeface="Times New Roman"/>
                        </a:rPr>
                        <a:t> </a:t>
                      </a:r>
                      <a:endParaRPr lang="en-GB" sz="1000" b="0" kern="1200" dirty="0">
                        <a:solidFill>
                          <a:schemeClr val="tx1"/>
                        </a:solidFill>
                        <a:effectLst/>
                        <a:latin typeface="+mn-lt"/>
                        <a:ea typeface="Adobe Fan Heiti Std B" pitchFamily="34" charset="-128"/>
                        <a:cs typeface="+mn-cs"/>
                      </a:endParaRPr>
                    </a:p>
                    <a:p>
                      <a:pPr>
                        <a:spcAft>
                          <a:spcPts val="0"/>
                        </a:spcAft>
                      </a:pPr>
                      <a:r>
                        <a:rPr lang="en-GB" sz="1050" b="1" u="sng" kern="1200" dirty="0">
                          <a:solidFill>
                            <a:schemeClr val="tx1"/>
                          </a:solidFill>
                          <a:effectLst/>
                          <a:latin typeface="+mn-lt"/>
                          <a:ea typeface="Adobe Fan Heiti Std B" pitchFamily="34" charset="-128"/>
                          <a:cs typeface="+mn-cs"/>
                        </a:rPr>
                        <a:t>Key Information:</a:t>
                      </a:r>
                    </a:p>
                    <a:p>
                      <a:pPr>
                        <a:spcAft>
                          <a:spcPts val="0"/>
                        </a:spcAft>
                      </a:pPr>
                      <a:endParaRPr lang="en-GB" sz="900" kern="1200" dirty="0">
                        <a:solidFill>
                          <a:schemeClr val="tx1"/>
                        </a:solidFill>
                        <a:effectLst/>
                        <a:latin typeface="+mn-lt"/>
                        <a:ea typeface="Adobe Fan Heiti Std B" pitchFamily="34" charset="-128"/>
                        <a:cs typeface="+mn-cs"/>
                      </a:endParaRPr>
                    </a:p>
                    <a:p>
                      <a:pPr marL="171450" indent="-171450">
                        <a:spcAft>
                          <a:spcPts val="0"/>
                        </a:spcAft>
                        <a:buFont typeface="Wingdings" panose="05000000000000000000" pitchFamily="2" charset="2"/>
                        <a:buChar char="ü"/>
                      </a:pPr>
                      <a:r>
                        <a:rPr lang="en-GB" sz="900" kern="1200" dirty="0">
                          <a:solidFill>
                            <a:schemeClr val="tx1"/>
                          </a:solidFill>
                          <a:effectLst/>
                          <a:latin typeface="+mn-lt"/>
                          <a:ea typeface="Adobe Fan Heiti Std B" pitchFamily="34" charset="-128"/>
                          <a:cs typeface="+mn-cs"/>
                        </a:rPr>
                        <a:t>We offer instrumental and vocal teaching every day including; guitar, saxophone, piano, voice, brass, woodwind, strings, percussion and music theory.</a:t>
                      </a:r>
                    </a:p>
                    <a:p>
                      <a:pPr marL="171450" indent="-171450">
                        <a:spcAft>
                          <a:spcPts val="0"/>
                        </a:spcAft>
                        <a:buFont typeface="Wingdings" panose="05000000000000000000" pitchFamily="2" charset="2"/>
                        <a:buChar char="ü"/>
                      </a:pPr>
                      <a:endParaRPr lang="en-GB" sz="900" kern="1200" dirty="0">
                        <a:solidFill>
                          <a:schemeClr val="tx1"/>
                        </a:solidFill>
                        <a:effectLst/>
                        <a:latin typeface="+mn-lt"/>
                        <a:ea typeface="Adobe Fan Heiti Std B" pitchFamily="34" charset="-128"/>
                        <a:cs typeface="+mn-cs"/>
                      </a:endParaRPr>
                    </a:p>
                    <a:p>
                      <a:pPr marL="171450" indent="-171450">
                        <a:spcAft>
                          <a:spcPts val="0"/>
                        </a:spcAft>
                        <a:buFont typeface="Wingdings" panose="05000000000000000000" pitchFamily="2" charset="2"/>
                        <a:buChar char="ü"/>
                      </a:pPr>
                      <a:r>
                        <a:rPr lang="en-GB" sz="900" b="0" kern="1200" dirty="0">
                          <a:solidFill>
                            <a:schemeClr val="tx1"/>
                          </a:solidFill>
                          <a:effectLst/>
                          <a:latin typeface="+mn-lt"/>
                          <a:ea typeface="Adobe Fan Heiti Std B" pitchFamily="34" charset="-128"/>
                          <a:cs typeface="+mn-cs"/>
                        </a:rPr>
                        <a:t>The School newspaper  is “</a:t>
                      </a:r>
                      <a:r>
                        <a:rPr lang="en-GB" sz="900" b="0" kern="1200" dirty="0">
                          <a:solidFill>
                            <a:srgbClr val="C00000"/>
                          </a:solidFill>
                          <a:effectLst/>
                          <a:latin typeface="+mn-lt"/>
                          <a:ea typeface="Adobe Fan Heiti Std B" pitchFamily="34" charset="-128"/>
                          <a:cs typeface="+mn-cs"/>
                        </a:rPr>
                        <a:t>The MO”, </a:t>
                      </a:r>
                      <a:r>
                        <a:rPr lang="en-GB" sz="900" b="0" kern="1200" baseline="0" dirty="0">
                          <a:solidFill>
                            <a:schemeClr val="tx1"/>
                          </a:solidFill>
                          <a:effectLst/>
                          <a:latin typeface="+mn-lt"/>
                          <a:ea typeface="Adobe Fan Heiti Std B" pitchFamily="34" charset="-128"/>
                          <a:cs typeface="+mn-cs"/>
                        </a:rPr>
                        <a:t>if you would like to be a reporter or editor for the paper, please contact Ms Redfern in English. This is for Years 12 and 13.</a:t>
                      </a:r>
                    </a:p>
                    <a:p>
                      <a:pPr marL="171450" indent="-171450">
                        <a:spcAft>
                          <a:spcPts val="0"/>
                        </a:spcAft>
                        <a:buFont typeface="Wingdings" panose="05000000000000000000" pitchFamily="2" charset="2"/>
                        <a:buChar char="ü"/>
                      </a:pPr>
                      <a:endParaRPr lang="en-GB" sz="900" b="0" kern="1200" baseline="0" dirty="0">
                        <a:solidFill>
                          <a:schemeClr val="tx1"/>
                        </a:solidFill>
                        <a:effectLst/>
                        <a:latin typeface="+mn-lt"/>
                        <a:ea typeface="Adobe Fan Heiti Std B" pitchFamily="34" charset="-128"/>
                        <a:cs typeface="+mn-cs"/>
                      </a:endParaRPr>
                    </a:p>
                    <a:p>
                      <a:pPr marL="171450" indent="-171450">
                        <a:spcAft>
                          <a:spcPts val="0"/>
                        </a:spcAft>
                        <a:buFont typeface="Wingdings" panose="05000000000000000000" pitchFamily="2" charset="2"/>
                        <a:buChar char="ü"/>
                      </a:pPr>
                      <a:r>
                        <a:rPr lang="en-GB" sz="900" kern="1200" dirty="0">
                          <a:solidFill>
                            <a:schemeClr val="tx1"/>
                          </a:solidFill>
                          <a:latin typeface="+mn-lt"/>
                          <a:ea typeface="Adobe Fan Heiti Std B" pitchFamily="34" charset="-128"/>
                          <a:cs typeface="+mn-cs"/>
                        </a:rPr>
                        <a:t>PE Clubs can change half termly – </a:t>
                      </a:r>
                      <a:r>
                        <a:rPr lang="en-GB" sz="900" kern="1200" dirty="0">
                          <a:solidFill>
                            <a:srgbClr val="C00000"/>
                          </a:solidFill>
                          <a:latin typeface="+mn-lt"/>
                          <a:ea typeface="Adobe Fan Heiti Std B" pitchFamily="34" charset="-128"/>
                          <a:cs typeface="Courier New" pitchFamily="49" charset="0"/>
                        </a:rPr>
                        <a:t>please check the timetable in the PE corridor</a:t>
                      </a:r>
                      <a:r>
                        <a:rPr lang="en-GB" sz="900" kern="1200" dirty="0">
                          <a:solidFill>
                            <a:srgbClr val="C00000"/>
                          </a:solidFill>
                          <a:latin typeface="+mn-lt"/>
                          <a:ea typeface="Adobe Fan Heiti Std B" pitchFamily="34" charset="-128"/>
                          <a:cs typeface="+mn-cs"/>
                        </a:rPr>
                        <a:t>.</a:t>
                      </a:r>
                    </a:p>
                    <a:p>
                      <a:pPr algn="l">
                        <a:spcAft>
                          <a:spcPts val="0"/>
                        </a:spcAft>
                      </a:pPr>
                      <a:endParaRPr lang="en-GB" sz="900" b="0" i="0" kern="1200" dirty="0">
                        <a:solidFill>
                          <a:schemeClr val="accent2">
                            <a:lumMod val="50000"/>
                          </a:schemeClr>
                        </a:solidFill>
                        <a:effectLst/>
                        <a:latin typeface="+mn-lt"/>
                        <a:ea typeface="Adobe Fan Heiti Std B" pitchFamily="34" charset="-128"/>
                        <a:cs typeface="Courier New" pitchFamily="49" charset="0"/>
                      </a:endParaRPr>
                    </a:p>
                    <a:p>
                      <a:pPr>
                        <a:spcAft>
                          <a:spcPts val="0"/>
                        </a:spcAft>
                      </a:pPr>
                      <a:r>
                        <a:rPr lang="en-GB" sz="900" b="0" kern="1200" dirty="0">
                          <a:solidFill>
                            <a:schemeClr val="tx1"/>
                          </a:solidFill>
                          <a:effectLst/>
                          <a:latin typeface="+mn-lt"/>
                          <a:ea typeface="Adobe Fan Heiti Std B" pitchFamily="34" charset="-128"/>
                          <a:cs typeface="+mn-cs"/>
                        </a:rPr>
                        <a:t> </a:t>
                      </a:r>
                    </a:p>
                    <a:p>
                      <a:pPr>
                        <a:spcAft>
                          <a:spcPts val="0"/>
                        </a:spcAft>
                      </a:pPr>
                      <a:endParaRPr lang="en-GB" sz="900" b="0" kern="1200" dirty="0">
                        <a:solidFill>
                          <a:schemeClr val="tx1"/>
                        </a:solidFill>
                        <a:effectLst/>
                        <a:latin typeface="+mn-lt"/>
                        <a:ea typeface="Adobe Fan Heiti Std B" pitchFamily="34" charset="-128"/>
                        <a:cs typeface="+mn-cs"/>
                      </a:endParaRPr>
                    </a:p>
                    <a:p>
                      <a:pPr>
                        <a:spcAft>
                          <a:spcPts val="0"/>
                        </a:spcAft>
                      </a:pPr>
                      <a:endParaRPr lang="en-GB" sz="900" b="0" kern="1200" dirty="0">
                        <a:solidFill>
                          <a:schemeClr val="tx1"/>
                        </a:solidFill>
                        <a:effectLst/>
                        <a:latin typeface="+mn-lt"/>
                        <a:ea typeface="Adobe Fan Heiti Std B"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Breakfast Club</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chemeClr val="tx1"/>
                          </a:solidFill>
                          <a:effectLst/>
                          <a:latin typeface="+mn-lt"/>
                          <a:ea typeface="Adobe Fan Heiti Std B" pitchFamily="34" charset="-128"/>
                          <a:cs typeface="Courier New" pitchFamily="49" charset="0"/>
                        </a:rPr>
                        <a:t>Canteen</a:t>
                      </a:r>
                      <a:r>
                        <a:rPr lang="en-GB" sz="900" b="0" kern="1200" baseline="0" dirty="0">
                          <a:solidFill>
                            <a:schemeClr val="tx1"/>
                          </a:solidFill>
                          <a:effectLst/>
                          <a:latin typeface="+mn-lt"/>
                          <a:ea typeface="Adobe Fan Heiti Std B" pitchFamily="34" charset="-128"/>
                          <a:cs typeface="Courier New" pitchFamily="49" charset="0"/>
                        </a:rPr>
                        <a:t>, Mrs Mitchell &amp; Miss Begum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8:00am – 8:25am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Touch Typing</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Brooks Suite, Specialised Learning Staff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8:40am – 8:55am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Invited Students</a:t>
                      </a:r>
                      <a:endParaRPr lang="en-GB" sz="900" b="0" kern="1200" dirty="0">
                        <a:solidFill>
                          <a:schemeClr val="accent2">
                            <a:lumMod val="75000"/>
                          </a:schemeClr>
                        </a:solidFill>
                        <a:effectLst/>
                        <a:highlight>
                          <a:srgbClr val="00FF00"/>
                        </a:highligh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highlight>
                          <a:srgbClr val="FFFF00"/>
                        </a:highligh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IDA</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Brooks Suite, Specialised Learning Staff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8:40am – 8:55am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Invited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txBody>
                  <a:tcPr marL="62861" marR="62861"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spcAft>
                          <a:spcPts val="0"/>
                        </a:spcAft>
                      </a:pPr>
                      <a:r>
                        <a:rPr lang="en-GB" sz="1600" b="1" kern="1200" dirty="0">
                          <a:solidFill>
                            <a:schemeClr val="tx1"/>
                          </a:solidFill>
                          <a:effectLst/>
                          <a:latin typeface="+mn-lt"/>
                          <a:ea typeface="Adobe Song Std L" pitchFamily="18" charset="-128"/>
                          <a:cs typeface="+mn-cs"/>
                        </a:rPr>
                        <a:t>Lunchtime Activities</a:t>
                      </a:r>
                      <a:endParaRPr lang="en-GB" sz="1600" b="1" kern="1200" dirty="0">
                        <a:solidFill>
                          <a:schemeClr val="tx1"/>
                        </a:solidFill>
                        <a:effectLst/>
                        <a:latin typeface="+mn-lt"/>
                        <a:ea typeface="Adobe Song Std L" pitchFamily="18" charset="-128"/>
                        <a:cs typeface="Times New Roman"/>
                      </a:endParaRPr>
                    </a:p>
                  </a:txBody>
                  <a:tcPr marL="58560" marR="585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effectLst/>
                          <a:latin typeface="+mj-lt"/>
                          <a:ea typeface="Adobe Song Std L" pitchFamily="18" charset="-128"/>
                        </a:rPr>
                        <a:t>After School Activities</a:t>
                      </a:r>
                      <a:endParaRPr lang="en-GB" sz="1600" b="1" dirty="0">
                        <a:solidFill>
                          <a:schemeClr val="tx1"/>
                        </a:solidFill>
                        <a:effectLst/>
                        <a:latin typeface="+mj-lt"/>
                        <a:ea typeface="Adobe Song Std L" pitchFamily="18" charset="-128"/>
                        <a:cs typeface="Times New Roman"/>
                      </a:endParaRPr>
                    </a:p>
                  </a:txBody>
                  <a:tcPr marL="58560" marR="5856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4164660">
                <a:tc vMerge="1">
                  <a:txBody>
                    <a:bodyPr/>
                    <a:lstStyle/>
                    <a:p>
                      <a:pPr algn="l">
                        <a:spcAft>
                          <a:spcPts val="0"/>
                        </a:spcAft>
                      </a:pPr>
                      <a:endParaRPr lang="en-GB" sz="1000" dirty="0">
                        <a:effectLst/>
                        <a:latin typeface="Calibri"/>
                        <a:ea typeface="Calibri"/>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Prayer Room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The Marlborough Suite,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Mrs Begum/ Mr Rahman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1:30pm- 2:05pm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endParaRPr lang="en-GB" sz="900" b="0" kern="1200" baseline="0" dirty="0">
                        <a:solidFill>
                          <a:schemeClr val="tx1"/>
                        </a:solidFill>
                        <a:effectLst/>
                        <a:latin typeface="+mn-lt"/>
                        <a:ea typeface="Adobe Fan Heiti Std B" pitchFamily="34" charset="-128"/>
                        <a:cs typeface="+mn-cs"/>
                      </a:endParaRPr>
                    </a:p>
                    <a:p>
                      <a:pPr algn="l">
                        <a:spcAft>
                          <a:spcPts val="0"/>
                        </a:spcAft>
                      </a:pPr>
                      <a:endParaRPr lang="en-GB" sz="900" b="0" i="0" baseline="0" dirty="0">
                        <a:solidFill>
                          <a:schemeClr val="tx1"/>
                        </a:solidFill>
                        <a:effectLst/>
                        <a:latin typeface="+mj-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Minecraft</a:t>
                      </a:r>
                      <a:endParaRPr lang="en-GB" sz="900" b="0" kern="1200" dirty="0">
                        <a:solidFill>
                          <a:srgbClr val="C00000"/>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FB3, Mr Rutherford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1:30pm – 2:05pm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Year 7 &amp; 8</a:t>
                      </a:r>
                    </a:p>
                    <a:p>
                      <a:pPr algn="l">
                        <a:spcAft>
                          <a:spcPts val="0"/>
                        </a:spcAft>
                      </a:pPr>
                      <a:endParaRPr lang="en-GB" sz="900" b="0" i="0" baseline="0" dirty="0">
                        <a:solidFill>
                          <a:schemeClr val="tx1"/>
                        </a:solidFill>
                        <a:effectLst/>
                        <a:latin typeface="+mj-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Anime </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S3, Ms Mitchell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1:30pm – 2:00pm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p>
                    <a:p>
                      <a:pPr algn="l">
                        <a:spcAft>
                          <a:spcPts val="0"/>
                        </a:spcAft>
                      </a:pPr>
                      <a:endParaRPr lang="en-GB" sz="900" b="0" i="0" baseline="0" dirty="0">
                        <a:solidFill>
                          <a:schemeClr val="tx1"/>
                        </a:solidFill>
                        <a:effectLst/>
                        <a:latin typeface="+mj-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Volleyball</a:t>
                      </a:r>
                      <a:endParaRPr lang="en-GB" sz="900" b="0" kern="1200" dirty="0">
                        <a:solidFill>
                          <a:schemeClr val="accent2">
                            <a:lumMod val="75000"/>
                          </a:schemeClr>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Sports Hall, Miss Arrol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1:30pm – 2:00pm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p>
                    <a:p>
                      <a:pPr algn="l">
                        <a:spcAft>
                          <a:spcPts val="0"/>
                        </a:spcAft>
                      </a:pPr>
                      <a:endParaRPr lang="en-GB" sz="900" b="0" i="0" baseline="0" dirty="0">
                        <a:solidFill>
                          <a:schemeClr val="tx1"/>
                        </a:solidFill>
                        <a:effectLst/>
                        <a:latin typeface="+mj-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solidFill>
                            <a:srgbClr val="C00000"/>
                          </a:solidFill>
                          <a:ea typeface="Adobe Fan Heiti Std B" pitchFamily="34" charset="-128"/>
                          <a:cs typeface="Courier New" pitchFamily="49" charset="0"/>
                        </a:rPr>
                        <a:t>Explore</a:t>
                      </a:r>
                      <a:endParaRPr lang="en-GB" sz="900" dirty="0">
                        <a:solidFill>
                          <a:schemeClr val="accent2">
                            <a:lumMod val="75000"/>
                          </a:schemeClr>
                        </a:solidFill>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A8, Explore &amp; Miss Warr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ea typeface="Adobe Fan Heiti Std B" pitchFamily="34" charset="-128"/>
                          <a:cs typeface="Courier New" pitchFamily="49" charset="0"/>
                        </a:rPr>
                        <a:t>1:20pm – 2:10pm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chemeClr val="tx1"/>
                          </a:solidFill>
                          <a:effectLst/>
                          <a:latin typeface="+mn-lt"/>
                          <a:ea typeface="Adobe Fan Heiti Std B" pitchFamily="34" charset="-128"/>
                          <a:cs typeface="Courier New" pitchFamily="49" charset="0"/>
                        </a:rPr>
                        <a:t>All Years</a:t>
                      </a:r>
                      <a:endParaRPr lang="en-GB" sz="900" b="0" kern="1200" dirty="0">
                        <a:solidFill>
                          <a:schemeClr val="tx1"/>
                        </a:solidFill>
                        <a:effectLst/>
                        <a:latin typeface="+mn-lt"/>
                        <a:ea typeface="Adobe Fan Heiti Std B" pitchFamily="34" charset="-128"/>
                        <a:cs typeface="+mn-cs"/>
                      </a:endParaRPr>
                    </a:p>
                    <a:p>
                      <a:pPr algn="l">
                        <a:spcAft>
                          <a:spcPts val="0"/>
                        </a:spcAft>
                      </a:pPr>
                      <a:endParaRPr lang="en-GB" sz="900" b="0" i="0" baseline="0" dirty="0">
                        <a:solidFill>
                          <a:schemeClr val="tx1"/>
                        </a:solidFill>
                        <a:effectLst/>
                        <a:latin typeface="+mj-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baseline="0" dirty="0">
                          <a:solidFill>
                            <a:srgbClr val="C00000"/>
                          </a:solidFill>
                          <a:effectLst/>
                          <a:latin typeface="+mn-lt"/>
                          <a:ea typeface="Adobe Fan Heiti Std B" pitchFamily="34" charset="-128"/>
                          <a:cs typeface="Courier New" pitchFamily="49" charset="0"/>
                        </a:rPr>
                        <a:t>Puzzles &amp; Board Games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LRC, Mrs Wood / Mrs Nixon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1:20pm- 2:10pm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endParaRPr lang="en-GB" sz="900" b="0" i="0" baseline="0" dirty="0">
                        <a:solidFill>
                          <a:schemeClr val="tx1"/>
                        </a:solidFill>
                        <a:effectLst/>
                        <a:latin typeface="+mj-lt"/>
                        <a:ea typeface="Adobe Fan Heiti Std B" pitchFamily="34" charset="-128"/>
                        <a:cs typeface="Courier New" pitchFamily="49" charset="0"/>
                      </a:endParaRPr>
                    </a:p>
                    <a:p>
                      <a:pPr algn="l">
                        <a:spcAft>
                          <a:spcPts val="0"/>
                        </a:spcAft>
                      </a:pPr>
                      <a:endParaRPr lang="en-GB" sz="900" b="0" i="0" baseline="0" dirty="0">
                        <a:solidFill>
                          <a:schemeClr val="tx1"/>
                        </a:solidFill>
                        <a:effectLst/>
                        <a:latin typeface="+mj-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baseline="0" dirty="0">
                          <a:solidFill>
                            <a:srgbClr val="C00000"/>
                          </a:solidFill>
                          <a:effectLst/>
                          <a:latin typeface="+mn-lt"/>
                          <a:ea typeface="Adobe Fan Heiti Std B" pitchFamily="34" charset="-128"/>
                          <a:cs typeface="Courier New" pitchFamily="49" charset="0"/>
                        </a:rPr>
                        <a:t>Arts &amp; Crafts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LRC, Mrs Wood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1:20pm- 2:10pm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p>
                  </a:txBody>
                  <a:tcPr marL="62861" marR="62861" marT="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Engineering Catch Up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B1, Miss May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1:20pm- 2:00pm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Year 10 &amp; 11</a:t>
                      </a:r>
                      <a:endParaRPr lang="en-GB" sz="900" b="0" kern="1200" baseline="0" dirty="0">
                        <a:solidFill>
                          <a:schemeClr val="tx1"/>
                        </a:solidFill>
                        <a:effectLst/>
                        <a:latin typeface="+mn-lt"/>
                        <a:ea typeface="Adobe Fan Heiti Std B"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txBody>
                  <a:tcPr marL="62861" marR="62861"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Home Learning </a:t>
                      </a:r>
                      <a:endParaRPr lang="en-GB" sz="900" b="0" kern="1200" dirty="0">
                        <a:solidFill>
                          <a:srgbClr val="C00000"/>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LRC, Specialised Learning Staff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3:10pm – 4:10pm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All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solidFill>
                            <a:srgbClr val="C00000"/>
                          </a:solidFill>
                          <a:ea typeface="Adobe Fan Heiti Std B" pitchFamily="34" charset="-128"/>
                          <a:cs typeface="Courier New" pitchFamily="49" charset="0"/>
                        </a:rPr>
                        <a:t>Penmanship</a:t>
                      </a:r>
                      <a:endParaRPr lang="en-GB" sz="900" dirty="0">
                        <a:solidFill>
                          <a:schemeClr val="accent2">
                            <a:lumMod val="75000"/>
                          </a:schemeClr>
                        </a:solidFill>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S7, Mrs Claridge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ea typeface="Adobe Fan Heiti Std B" pitchFamily="34" charset="-128"/>
                          <a:cs typeface="Courier New" pitchFamily="49" charset="0"/>
                        </a:rPr>
                        <a:t>3:15pm – 3:45pm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chemeClr val="tx1"/>
                          </a:solidFill>
                          <a:effectLst/>
                          <a:latin typeface="+mn-lt"/>
                          <a:ea typeface="Adobe Fan Heiti Std B" pitchFamily="34" charset="-128"/>
                          <a:cs typeface="Courier New" pitchFamily="49" charset="0"/>
                        </a:rPr>
                        <a:t>Year 7 &amp; 8  - Invited Students</a:t>
                      </a:r>
                      <a:endParaRPr lang="en-GB" sz="900" b="0" kern="1200" dirty="0">
                        <a:solidFill>
                          <a:schemeClr val="tx1"/>
                        </a:solidFill>
                        <a:effectLst/>
                        <a:latin typeface="+mn-lt"/>
                        <a:ea typeface="Adobe Fan Heiti Std B"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rgbClr val="C00000"/>
                          </a:solidFill>
                          <a:effectLst/>
                          <a:latin typeface="+mn-lt"/>
                          <a:ea typeface="Adobe Fan Heiti Std B" pitchFamily="34" charset="-128"/>
                          <a:cs typeface="Courier New" pitchFamily="49" charset="0"/>
                        </a:rPr>
                        <a:t>CCF Cadets</a:t>
                      </a:r>
                      <a:endParaRPr lang="en-GB" sz="900" b="0" kern="1200" dirty="0">
                        <a:solidFill>
                          <a:srgbClr val="C00000"/>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St Albans School, Ms Kelly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3:20pm – 6:00pm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effectLst/>
                          <a:latin typeface="+mn-lt"/>
                          <a:ea typeface="Adobe Fan Heiti Std B" pitchFamily="34" charset="-128"/>
                          <a:cs typeface="Courier New" pitchFamily="49" charset="0"/>
                        </a:rPr>
                        <a:t>Year 9 – 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baseline="0" dirty="0">
                        <a:solidFill>
                          <a:schemeClr val="tx1"/>
                        </a:solidFill>
                        <a:effectLst/>
                        <a:latin typeface="+mn-lt"/>
                        <a:ea typeface="Adobe Fan Heiti Std B" pitchFamily="34" charset="-128"/>
                        <a:cs typeface="Courier New"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effectLst/>
                        <a:highlight>
                          <a:srgbClr val="00FF00"/>
                        </a:highlight>
                        <a:latin typeface="+mn-lt"/>
                        <a:ea typeface="Adobe Fan Heiti Std B"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effectLst/>
                        <a:highlight>
                          <a:srgbClr val="00FF00"/>
                        </a:highlight>
                        <a:latin typeface="+mn-lt"/>
                        <a:ea typeface="Adobe Fan Heiti Std B" pitchFamily="34" charset="-128"/>
                        <a:cs typeface="+mn-cs"/>
                      </a:endParaRPr>
                    </a:p>
                  </a:txBody>
                  <a:tcPr marL="62861" marR="62861"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9" name="Rectangle 8"/>
          <p:cNvSpPr/>
          <p:nvPr/>
        </p:nvSpPr>
        <p:spPr>
          <a:xfrm>
            <a:off x="107504" y="116633"/>
            <a:ext cx="8928992" cy="6624736"/>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t>
            </a:r>
          </a:p>
        </p:txBody>
      </p:sp>
      <p:sp>
        <p:nvSpPr>
          <p:cNvPr id="12" name="Rectangle 11"/>
          <p:cNvSpPr/>
          <p:nvPr/>
        </p:nvSpPr>
        <p:spPr>
          <a:xfrm>
            <a:off x="174340" y="6043354"/>
            <a:ext cx="8928992" cy="553998"/>
          </a:xfrm>
          <a:prstGeom prst="rect">
            <a:avLst/>
          </a:prstGeom>
        </p:spPr>
        <p:txBody>
          <a:bodyPr wrap="square">
            <a:spAutoFit/>
          </a:bodyPr>
          <a:lstStyle/>
          <a:p>
            <a:r>
              <a:rPr lang="en-GB" sz="1500" dirty="0">
                <a:solidFill>
                  <a:srgbClr val="C00000"/>
                </a:solidFill>
              </a:rPr>
              <a:t>“You have been successful in your determination to create a community in which there is always someone to help, to support and to inspire.” </a:t>
            </a:r>
            <a:r>
              <a:rPr lang="en-GB" sz="1500" i="1" dirty="0"/>
              <a:t>Ofsted 2018</a:t>
            </a:r>
            <a:endParaRPr lang="en-GB" sz="1500" dirty="0">
              <a:solidFill>
                <a:schemeClr val="accent2">
                  <a:lumMod val="75000"/>
                </a:schemeClr>
              </a:solidFill>
            </a:endParaRPr>
          </a:p>
        </p:txBody>
      </p:sp>
      <p:sp>
        <p:nvSpPr>
          <p:cNvPr id="14" name="TextBox 13">
            <a:extLst>
              <a:ext uri="{FF2B5EF4-FFF2-40B4-BE49-F238E27FC236}">
                <a16:creationId xmlns:a16="http://schemas.microsoft.com/office/drawing/2014/main" id="{1E31C3A1-F881-4CC9-9BB2-C13C9CF0A63F}"/>
              </a:ext>
            </a:extLst>
          </p:cNvPr>
          <p:cNvSpPr txBox="1"/>
          <p:nvPr/>
        </p:nvSpPr>
        <p:spPr>
          <a:xfrm>
            <a:off x="395536" y="3049215"/>
            <a:ext cx="2647832" cy="307777"/>
          </a:xfrm>
          <a:prstGeom prst="rect">
            <a:avLst/>
          </a:prstGeom>
          <a:solidFill>
            <a:schemeClr val="accent6">
              <a:lumMod val="20000"/>
              <a:lumOff val="80000"/>
            </a:schemeClr>
          </a:solidFill>
          <a:ln w="9525"/>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a:t>Before School Activities</a:t>
            </a:r>
          </a:p>
        </p:txBody>
      </p:sp>
      <p:sp>
        <p:nvSpPr>
          <p:cNvPr id="8" name="Rectangle: Rounded Corners 7">
            <a:extLst>
              <a:ext uri="{FF2B5EF4-FFF2-40B4-BE49-F238E27FC236}">
                <a16:creationId xmlns:a16="http://schemas.microsoft.com/office/drawing/2014/main" id="{08484D93-2E16-33A6-4399-16C31D413CEB}"/>
              </a:ext>
            </a:extLst>
          </p:cNvPr>
          <p:cNvSpPr/>
          <p:nvPr/>
        </p:nvSpPr>
        <p:spPr>
          <a:xfrm>
            <a:off x="4547736" y="3356993"/>
            <a:ext cx="2016224" cy="5760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Tree>
    <p:extLst>
      <p:ext uri="{BB962C8B-B14F-4D97-AF65-F5344CB8AC3E}">
        <p14:creationId xmlns:p14="http://schemas.microsoft.com/office/powerpoint/2010/main" val="7206149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38461</TotalTime>
  <Words>2749</Words>
  <Application>Microsoft Office PowerPoint</Application>
  <PresentationFormat>On-screen Show (4:3)</PresentationFormat>
  <Paragraphs>730</Paragraphs>
  <Slides>9</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Adobe Fan Heiti Std B</vt:lpstr>
      <vt:lpstr>Adobe Ming Std L</vt:lpstr>
      <vt:lpstr>Adobe Song Std L</vt:lpstr>
      <vt:lpstr>Arial</vt:lpstr>
      <vt:lpstr>Brush Script Std</vt:lpstr>
      <vt:lpstr>Calibri</vt:lpstr>
      <vt:lpstr>Chaparral Pro Light</vt:lpstr>
      <vt:lpstr>Courier New</vt:lpstr>
      <vt:lpstr>Gabriola</vt:lpstr>
      <vt:lpstr>Wingdings</vt:lpstr>
      <vt:lpstr>Office Theme</vt:lpstr>
      <vt:lpstr>Enrichment Programmes  &amp; Extra Curricular Activities  2023 - 2024</vt:lpstr>
      <vt:lpstr>PowerPoint Presentation</vt:lpstr>
      <vt:lpstr>PowerPoint Presentation</vt:lpstr>
      <vt:lpstr>PowerPoint Presentation</vt:lpstr>
      <vt:lpstr>We offer our students an excellent range of extra-curricular activities and enrichment programmes. Please find details on the follow pages of clubs that take place at Marlborough.  On MONDAY, the following clubs are running;</vt:lpstr>
      <vt:lpstr>On TUESDAY, the following clubs are running;</vt:lpstr>
      <vt:lpstr>On WEDNESDAY, the following clubs are running;</vt:lpstr>
      <vt:lpstr>On THURSDAY, the following clubs are running;</vt:lpstr>
      <vt:lpstr>On FRIDAY, the following clubs are running;</vt:lpstr>
    </vt:vector>
  </TitlesOfParts>
  <Company>The Marlborough Science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Enrichment Programmes &amp; Extra Curricular Activities  2013-2014</dc:title>
  <dc:creator>Farzana Laskar</dc:creator>
  <cp:lastModifiedBy>Keighley Eaton</cp:lastModifiedBy>
  <cp:revision>445</cp:revision>
  <cp:lastPrinted>2023-09-26T08:31:21Z</cp:lastPrinted>
  <dcterms:created xsi:type="dcterms:W3CDTF">2013-07-08T08:47:12Z</dcterms:created>
  <dcterms:modified xsi:type="dcterms:W3CDTF">2023-10-09T16:49:13Z</dcterms:modified>
</cp:coreProperties>
</file>